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3"/>
  </p:notesMasterIdLst>
  <p:handoutMasterIdLst>
    <p:handoutMasterId r:id="rId74"/>
  </p:handoutMasterIdLst>
  <p:sldIdLst>
    <p:sldId id="330" r:id="rId2"/>
    <p:sldId id="411" r:id="rId3"/>
    <p:sldId id="412" r:id="rId4"/>
    <p:sldId id="413" r:id="rId5"/>
    <p:sldId id="468" r:id="rId6"/>
    <p:sldId id="414" r:id="rId7"/>
    <p:sldId id="499" r:id="rId8"/>
    <p:sldId id="415" r:id="rId9"/>
    <p:sldId id="416" r:id="rId10"/>
    <p:sldId id="417" r:id="rId11"/>
    <p:sldId id="419" r:id="rId12"/>
    <p:sldId id="469" r:id="rId13"/>
    <p:sldId id="421" r:id="rId14"/>
    <p:sldId id="422" r:id="rId15"/>
    <p:sldId id="423" r:id="rId16"/>
    <p:sldId id="500" r:id="rId17"/>
    <p:sldId id="501" r:id="rId18"/>
    <p:sldId id="426" r:id="rId19"/>
    <p:sldId id="428" r:id="rId20"/>
    <p:sldId id="429" r:id="rId21"/>
    <p:sldId id="431" r:id="rId22"/>
    <p:sldId id="430" r:id="rId23"/>
    <p:sldId id="432" r:id="rId24"/>
    <p:sldId id="478" r:id="rId25"/>
    <p:sldId id="434" r:id="rId26"/>
    <p:sldId id="471" r:id="rId27"/>
    <p:sldId id="502" r:id="rId28"/>
    <p:sldId id="435" r:id="rId29"/>
    <p:sldId id="436" r:id="rId30"/>
    <p:sldId id="437" r:id="rId31"/>
    <p:sldId id="516" r:id="rId32"/>
    <p:sldId id="503" r:id="rId33"/>
    <p:sldId id="490" r:id="rId34"/>
    <p:sldId id="491" r:id="rId35"/>
    <p:sldId id="492" r:id="rId36"/>
    <p:sldId id="521" r:id="rId37"/>
    <p:sldId id="522" r:id="rId38"/>
    <p:sldId id="523" r:id="rId39"/>
    <p:sldId id="524" r:id="rId40"/>
    <p:sldId id="525" r:id="rId41"/>
    <p:sldId id="479" r:id="rId42"/>
    <p:sldId id="473" r:id="rId43"/>
    <p:sldId id="476" r:id="rId44"/>
    <p:sldId id="445" r:id="rId45"/>
    <p:sldId id="446" r:id="rId46"/>
    <p:sldId id="447" r:id="rId47"/>
    <p:sldId id="448" r:id="rId48"/>
    <p:sldId id="518" r:id="rId49"/>
    <p:sldId id="520" r:id="rId50"/>
    <p:sldId id="451" r:id="rId51"/>
    <p:sldId id="496" r:id="rId52"/>
    <p:sldId id="497" r:id="rId53"/>
    <p:sldId id="498" r:id="rId54"/>
    <p:sldId id="455" r:id="rId55"/>
    <p:sldId id="507" r:id="rId56"/>
    <p:sldId id="508" r:id="rId57"/>
    <p:sldId id="509" r:id="rId58"/>
    <p:sldId id="510" r:id="rId59"/>
    <p:sldId id="457" r:id="rId60"/>
    <p:sldId id="511" r:id="rId61"/>
    <p:sldId id="512" r:id="rId62"/>
    <p:sldId id="513" r:id="rId63"/>
    <p:sldId id="458" r:id="rId64"/>
    <p:sldId id="459" r:id="rId65"/>
    <p:sldId id="460" r:id="rId66"/>
    <p:sldId id="461" r:id="rId67"/>
    <p:sldId id="514" r:id="rId68"/>
    <p:sldId id="462" r:id="rId69"/>
    <p:sldId id="477" r:id="rId70"/>
    <p:sldId id="463" r:id="rId71"/>
    <p:sldId id="467" r:id="rId72"/>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64014" autoAdjust="0"/>
  </p:normalViewPr>
  <p:slideViewPr>
    <p:cSldViewPr snapToGrid="0">
      <p:cViewPr varScale="1">
        <p:scale>
          <a:sx n="72" d="100"/>
          <a:sy n="72" d="100"/>
        </p:scale>
        <p:origin x="2754"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b="0" i="0" dirty="0">
                <a:solidFill>
                  <a:srgbClr val="ECECEC"/>
                </a:solidFill>
                <a:effectLst/>
                <a:latin typeface="Söhne"/>
              </a:rPr>
              <a:t>"Orphan" </a:t>
            </a:r>
            <a:r>
              <a:rPr lang="zh-CN" altLang="en-US" b="0" i="0" dirty="0">
                <a:solidFill>
                  <a:srgbClr val="ECECEC"/>
                </a:solidFill>
                <a:effectLst/>
                <a:latin typeface="Söhne"/>
              </a:rPr>
              <a:t>和 </a:t>
            </a:r>
            <a:r>
              <a:rPr lang="en-US" altLang="zh-CN" b="0" i="0" dirty="0">
                <a:solidFill>
                  <a:srgbClr val="ECECEC"/>
                </a:solidFill>
                <a:effectLst/>
                <a:latin typeface="Söhne"/>
              </a:rPr>
              <a:t>"zombie" </a:t>
            </a:r>
            <a:r>
              <a:rPr lang="zh-CN" altLang="en-US" b="0" i="0" dirty="0">
                <a:solidFill>
                  <a:srgbClr val="ECECEC"/>
                </a:solidFill>
                <a:effectLst/>
                <a:latin typeface="Söhne"/>
              </a:rPr>
              <a:t>都是在操作系统中描述进程状态的术语，但它们表示不同的情况：</a:t>
            </a:r>
            <a:endParaRPr lang="en-US" altLang="zh-CN" b="0" i="0" dirty="0">
              <a:solidFill>
                <a:srgbClr val="ECECEC"/>
              </a:solidFill>
              <a:effectLst/>
              <a:latin typeface="Söhne"/>
            </a:endParaRPr>
          </a:p>
          <a:p>
            <a:pPr algn="l"/>
            <a:endParaRPr lang="zh-CN" altLang="en-US" b="0" i="0" dirty="0">
              <a:solidFill>
                <a:srgbClr val="ECECEC"/>
              </a:solidFill>
              <a:effectLst/>
              <a:latin typeface="Söhne"/>
            </a:endParaRPr>
          </a:p>
          <a:p>
            <a:pPr algn="l">
              <a:buFont typeface="+mj-lt"/>
              <a:buAutoNum type="arabicPeriod"/>
            </a:pPr>
            <a:r>
              <a:rPr lang="en-US" altLang="zh-CN" b="1" i="0" dirty="0">
                <a:solidFill>
                  <a:srgbClr val="ECECEC"/>
                </a:solidFill>
                <a:effectLst/>
                <a:latin typeface="Söhne"/>
              </a:rPr>
              <a:t>Orphan</a:t>
            </a:r>
            <a:r>
              <a:rPr lang="zh-CN" altLang="en-US" b="1" i="0" dirty="0">
                <a:solidFill>
                  <a:srgbClr val="ECECEC"/>
                </a:solidFill>
                <a:effectLst/>
                <a:latin typeface="Söhne"/>
              </a:rPr>
              <a:t>（孤儿进程）</a:t>
            </a:r>
            <a:r>
              <a:rPr lang="zh-CN" altLang="en-US" b="0" i="0" dirty="0">
                <a:solidFill>
                  <a:srgbClr val="ECECEC"/>
                </a:solidFill>
                <a:effectLst/>
                <a:latin typeface="Söhne"/>
              </a:rPr>
              <a:t>：当一个进程的父进程结束或终止时，但是子进程仍然在运行，此时子进程成为孤儿进程。孤儿进程会被操作系统的 </a:t>
            </a:r>
            <a:r>
              <a:rPr lang="en-US" altLang="zh-CN" b="0" i="0" dirty="0" err="1">
                <a:solidFill>
                  <a:srgbClr val="ECECEC"/>
                </a:solidFill>
                <a:effectLst/>
                <a:latin typeface="Söhne"/>
              </a:rPr>
              <a:t>init</a:t>
            </a:r>
            <a:r>
              <a:rPr lang="en-US" altLang="zh-CN" b="0" i="0" dirty="0">
                <a:solidFill>
                  <a:srgbClr val="ECECEC"/>
                </a:solidFill>
                <a:effectLst/>
                <a:latin typeface="Söhne"/>
              </a:rPr>
              <a:t> </a:t>
            </a:r>
            <a:r>
              <a:rPr lang="zh-CN" altLang="en-US" b="0" i="0" dirty="0">
                <a:solidFill>
                  <a:srgbClr val="ECECEC"/>
                </a:solidFill>
                <a:effectLst/>
                <a:latin typeface="Söhne"/>
              </a:rPr>
              <a:t>进程（通常进程号为 </a:t>
            </a:r>
            <a:r>
              <a:rPr lang="en-US" altLang="zh-CN" b="0" i="0" dirty="0">
                <a:solidFill>
                  <a:srgbClr val="ECECEC"/>
                </a:solidFill>
                <a:effectLst/>
                <a:latin typeface="Söhne"/>
              </a:rPr>
              <a:t>1</a:t>
            </a:r>
            <a:r>
              <a:rPr lang="zh-CN" altLang="en-US" b="0" i="0" dirty="0">
                <a:solidFill>
                  <a:srgbClr val="ECECEC"/>
                </a:solidFill>
                <a:effectLst/>
                <a:latin typeface="Söhne"/>
              </a:rPr>
              <a:t>）接管，并由其来管理。</a:t>
            </a:r>
          </a:p>
          <a:p>
            <a:pPr algn="l">
              <a:buFont typeface="+mj-lt"/>
              <a:buAutoNum type="arabicPeriod"/>
            </a:pPr>
            <a:r>
              <a:rPr lang="en-US" altLang="zh-CN" b="1" i="0" dirty="0">
                <a:solidFill>
                  <a:srgbClr val="ECECEC"/>
                </a:solidFill>
                <a:effectLst/>
                <a:latin typeface="Söhne"/>
              </a:rPr>
              <a:t>Zombie</a:t>
            </a:r>
            <a:r>
              <a:rPr lang="zh-CN" altLang="en-US" b="1" i="0" dirty="0">
                <a:solidFill>
                  <a:srgbClr val="ECECEC"/>
                </a:solidFill>
                <a:effectLst/>
                <a:latin typeface="Söhne"/>
              </a:rPr>
              <a:t>（僵尸进程）</a:t>
            </a:r>
            <a:r>
              <a:rPr lang="zh-CN" altLang="en-US" b="0" i="0" dirty="0">
                <a:solidFill>
                  <a:srgbClr val="ECECEC"/>
                </a:solidFill>
                <a:effectLst/>
                <a:latin typeface="Söhne"/>
              </a:rPr>
              <a:t>：当一个进程已经完成了执行，但其父进程尚未调用 </a:t>
            </a:r>
            <a:r>
              <a:rPr lang="en-US" altLang="zh-CN" b="0" i="0" dirty="0">
                <a:solidFill>
                  <a:srgbClr val="ECECEC"/>
                </a:solidFill>
                <a:effectLst/>
                <a:latin typeface="Söhne"/>
              </a:rPr>
              <a:t>wait() </a:t>
            </a:r>
            <a:r>
              <a:rPr lang="zh-CN" altLang="en-US" b="0" i="0" dirty="0">
                <a:solidFill>
                  <a:srgbClr val="ECECEC"/>
                </a:solidFill>
                <a:effectLst/>
                <a:latin typeface="Söhne"/>
              </a:rPr>
              <a:t>或 </a:t>
            </a:r>
            <a:r>
              <a:rPr lang="en-US" altLang="zh-CN" b="0" i="0" dirty="0" err="1">
                <a:solidFill>
                  <a:srgbClr val="ECECEC"/>
                </a:solidFill>
                <a:effectLst/>
                <a:latin typeface="Söhne"/>
              </a:rPr>
              <a:t>waitpid</a:t>
            </a:r>
            <a:r>
              <a:rPr lang="en-US" altLang="zh-CN" b="0" i="0" dirty="0">
                <a:solidFill>
                  <a:srgbClr val="ECECEC"/>
                </a:solidFill>
                <a:effectLst/>
                <a:latin typeface="Söhne"/>
              </a:rPr>
              <a:t>() </a:t>
            </a:r>
            <a:r>
              <a:rPr lang="zh-CN" altLang="en-US" b="0" i="0" dirty="0">
                <a:solidFill>
                  <a:srgbClr val="ECECEC"/>
                </a:solidFill>
                <a:effectLst/>
                <a:latin typeface="Söhne"/>
              </a:rPr>
              <a:t>等系统调用来获取该子进程的退出状态时，该子进程会进入僵尸状态。僵尸进程不再执行任何代码，但其在进程表中仍然存在。只有在父进程调用相应的系统调用后，僵尸进程才会被彻底清理掉。</a:t>
            </a:r>
          </a:p>
          <a:p>
            <a:pPr algn="l"/>
            <a:r>
              <a:rPr lang="zh-CN" altLang="en-US" b="0" i="0" dirty="0">
                <a:solidFill>
                  <a:srgbClr val="ECECEC"/>
                </a:solidFill>
                <a:effectLst/>
                <a:latin typeface="Söhne"/>
              </a:rPr>
              <a:t>因此，孤儿进程和僵尸进程的主要区别在于，孤儿进程是指父进程结束后仍在运行的子进程，而僵尸进程是指已经完成执行但其退出状态尚未被父进程获取的子进程。</a:t>
            </a:r>
          </a:p>
          <a:p>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BCFB357-A457-418B-BC82-12A779287133}"/>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4AC72817-56C5-4C77-BF6F-D63723000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1287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790575" y="1233488"/>
            <a:ext cx="77438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en-US" altLang="en-US"/>
              <a:t>Chapter 3:  Processes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eaLnBrk="1" hangingPunct="1"/>
            <a:r>
              <a:rPr lang="en-US" altLang="en-US" dirty="0"/>
              <a:t>Process Control Block (PCB)</a:t>
            </a:r>
          </a:p>
        </p:txBody>
      </p:sp>
      <p:sp>
        <p:nvSpPr>
          <p:cNvPr id="22531" name="Rectangle 3">
            <a:extLst>
              <a:ext uri="{FF2B5EF4-FFF2-40B4-BE49-F238E27FC236}">
                <a16:creationId xmlns:a16="http://schemas.microsoft.com/office/drawing/2014/main" id="{DEEAF946-6112-4200-8913-ED1F42CE1EF2}"/>
              </a:ext>
            </a:extLst>
          </p:cNvPr>
          <p:cNvSpPr>
            <a:spLocks noGrp="1" noChangeArrowheads="1"/>
          </p:cNvSpPr>
          <p:nvPr>
            <p:ph type="body" idx="1"/>
          </p:nvPr>
        </p:nvSpPr>
        <p:spPr>
          <a:xfrm>
            <a:off x="849991" y="1823222"/>
            <a:ext cx="5616122" cy="4417927"/>
          </a:xfrm>
        </p:spPr>
        <p:txBody>
          <a:bodyPr/>
          <a:lstStyle/>
          <a:p>
            <a:r>
              <a:rPr lang="en-US" altLang="en-US" sz="1700" dirty="0"/>
              <a:t>Process state – running, waiting, etc.</a:t>
            </a:r>
          </a:p>
          <a:p>
            <a:r>
              <a:rPr lang="en-US" altLang="en-US" sz="1700" dirty="0"/>
              <a:t>Program counter – location of instruction to next execute</a:t>
            </a:r>
          </a:p>
          <a:p>
            <a:r>
              <a:rPr lang="en-US" altLang="en-US" sz="1700" dirty="0"/>
              <a:t>CPU registers – contents of all process-centric registers</a:t>
            </a:r>
          </a:p>
          <a:p>
            <a:r>
              <a:rPr lang="en-US" altLang="en-US" sz="1700" dirty="0"/>
              <a:t>CPU scheduling information- priorities, scheduling queue pointers</a:t>
            </a:r>
          </a:p>
          <a:p>
            <a:r>
              <a:rPr lang="en-US" altLang="en-US" sz="1700" dirty="0"/>
              <a:t>Memory-management information – memory allocated to the process</a:t>
            </a:r>
          </a:p>
          <a:p>
            <a:r>
              <a:rPr lang="en-US" altLang="en-US" sz="1700" dirty="0"/>
              <a:t>Accounting information – CPU used, clock time elapsed since start, time limits</a:t>
            </a:r>
          </a:p>
          <a:p>
            <a:r>
              <a:rPr lang="en-US" altLang="en-US" sz="1700" dirty="0"/>
              <a:t>I/O status information – I/O devices allocated to process, list of open files</a:t>
            </a:r>
          </a:p>
          <a:p>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729" y="2121125"/>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519650-4D5E-45C9-BCF6-B2C0554D33E2}"/>
              </a:ext>
            </a:extLst>
          </p:cNvPr>
          <p:cNvSpPr txBox="1"/>
          <p:nvPr/>
        </p:nvSpPr>
        <p:spPr>
          <a:xfrm>
            <a:off x="769490" y="1110345"/>
            <a:ext cx="6874095" cy="923330"/>
          </a:xfrm>
          <a:prstGeom prst="rect">
            <a:avLst/>
          </a:prstGeom>
          <a:noFill/>
        </p:spPr>
        <p:txBody>
          <a:bodyPr wrap="square" rtlCol="0">
            <a:spAutoFit/>
          </a:bodyPr>
          <a:lstStyle/>
          <a:p>
            <a:r>
              <a:rPr lang="en-US" altLang="en-US" sz="1700" dirty="0"/>
              <a:t>Information associated with each process(also called </a:t>
            </a:r>
            <a:r>
              <a:rPr kumimoji="1" lang="en-US" altLang="en-US" b="1" dirty="0">
                <a:solidFill>
                  <a:srgbClr val="006699"/>
                </a:solidFill>
                <a:latin typeface="+mj-lt"/>
              </a:rPr>
              <a:t>task</a:t>
            </a:r>
            <a:r>
              <a:rPr lang="en-US" altLang="en-US" sz="1700" b="1" dirty="0">
                <a:solidFill>
                  <a:srgbClr val="3366FF"/>
                </a:solidFill>
              </a:rPr>
              <a:t> </a:t>
            </a:r>
            <a:r>
              <a:rPr kumimoji="1" lang="en-US" altLang="en-US" b="1" dirty="0">
                <a:solidFill>
                  <a:srgbClr val="006699"/>
                </a:solidFill>
                <a:latin typeface="+mj-lt"/>
              </a:rPr>
              <a:t>control</a:t>
            </a:r>
            <a:r>
              <a:rPr lang="en-US" altLang="en-US" sz="1700" b="1" dirty="0">
                <a:solidFill>
                  <a:srgbClr val="3366FF"/>
                </a:solidFill>
              </a:rPr>
              <a:t> </a:t>
            </a:r>
            <a:r>
              <a:rPr kumimoji="1" lang="en-US" altLang="en-US" b="1" dirty="0">
                <a:solidFill>
                  <a:srgbClr val="006699"/>
                </a:solidFill>
                <a:latin typeface="+mj-lt"/>
              </a:rPr>
              <a:t>block</a:t>
            </a:r>
            <a:r>
              <a:rPr lang="en-US" altLang="en-US" sz="1700" dirty="0"/>
              <a:t>)</a:t>
            </a:r>
          </a:p>
          <a:p>
            <a:pPr>
              <a:buFont typeface="Monotype Sorts" pitchFamily="-84" charset="2"/>
              <a:buNone/>
            </a:pPr>
            <a:r>
              <a:rPr lang="en-US" altLang="en-US"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1"/>
            <a:ext cx="7116536" cy="4013652"/>
          </a:xfrm>
        </p:spPr>
        <p:txBody>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4075113"/>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820738" y="1119417"/>
            <a:ext cx="6456362" cy="3839445"/>
          </a:xfrm>
        </p:spPr>
        <p:txBody>
          <a:bodyPr/>
          <a:lstStyle/>
          <a:p>
            <a:r>
              <a:rPr lang="en-US" altLang="en-US" b="1" kern="1200" dirty="0">
                <a:solidFill>
                  <a:srgbClr val="006699"/>
                </a:solidFill>
                <a:latin typeface="+mj-lt"/>
                <a:cs typeface="+mn-cs"/>
              </a:rPr>
              <a:t>Process</a:t>
            </a:r>
            <a:r>
              <a:rPr lang="en-US" altLang="en-US" b="1" dirty="0">
                <a:solidFill>
                  <a:srgbClr val="3366FF"/>
                </a:solidFill>
              </a:rPr>
              <a:t> </a:t>
            </a:r>
            <a:r>
              <a:rPr lang="en-US" altLang="en-US" b="1" kern="1200" dirty="0">
                <a:solidFill>
                  <a:srgbClr val="006699"/>
                </a:solidFill>
                <a:latin typeface="+mj-lt"/>
                <a:cs typeface="+mn-cs"/>
              </a:rPr>
              <a:t>scheduler</a:t>
            </a:r>
            <a:r>
              <a:rPr lang="en-US" altLang="en-US" b="1" dirty="0">
                <a:solidFill>
                  <a:srgbClr val="3366FF"/>
                </a:solidFill>
              </a:rPr>
              <a:t> </a:t>
            </a:r>
            <a:r>
              <a:rPr lang="en-US" altLang="en-US" dirty="0"/>
              <a:t>selects among available processes for next execution on CPU core</a:t>
            </a:r>
          </a:p>
          <a:p>
            <a:r>
              <a:rPr lang="en-US" altLang="en-US" dirty="0"/>
              <a:t>Goal -- Maximize CPU use, quickly switch processes onto CPU core</a:t>
            </a:r>
          </a:p>
          <a:p>
            <a:r>
              <a:rPr lang="en-US" altLang="en-US" dirty="0"/>
              <a:t>Maintains </a:t>
            </a:r>
            <a:r>
              <a:rPr lang="en-US" altLang="en-US" b="1" kern="1200" dirty="0">
                <a:solidFill>
                  <a:srgbClr val="006699"/>
                </a:solidFill>
                <a:latin typeface="+mj-lt"/>
                <a:cs typeface="+mn-cs"/>
              </a:rPr>
              <a:t>scheduling</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of processes</a:t>
            </a:r>
          </a:p>
          <a:p>
            <a:pPr lvl="1"/>
            <a:r>
              <a:rPr lang="en-US" altLang="en-US" b="1" kern="1200" dirty="0">
                <a:solidFill>
                  <a:srgbClr val="006699"/>
                </a:solidFill>
                <a:latin typeface="+mj-lt"/>
                <a:cs typeface="+mn-cs"/>
              </a:rPr>
              <a:t>Ready</a:t>
            </a:r>
            <a:r>
              <a:rPr lang="en-US" altLang="en-US" b="1" dirty="0">
                <a:solidFill>
                  <a:srgbClr val="3366FF"/>
                </a:solidFill>
              </a:rPr>
              <a:t> </a:t>
            </a:r>
            <a:r>
              <a:rPr lang="en-US" altLang="en-US" b="1" kern="1200" dirty="0">
                <a:solidFill>
                  <a:srgbClr val="006699"/>
                </a:solidFill>
                <a:latin typeface="+mj-lt"/>
                <a:cs typeface="+mn-cs"/>
              </a:rPr>
              <a:t>queue</a:t>
            </a:r>
            <a:r>
              <a:rPr lang="en-US" altLang="en-US" b="1" dirty="0">
                <a:solidFill>
                  <a:srgbClr val="3366FF"/>
                </a:solidFill>
              </a:rPr>
              <a:t> </a:t>
            </a:r>
            <a:r>
              <a:rPr lang="en-US" altLang="en-US" dirty="0"/>
              <a:t>– set of all processes residing in main memory, ready and waiting to execute</a:t>
            </a:r>
          </a:p>
          <a:p>
            <a:pPr lvl="1"/>
            <a:r>
              <a:rPr lang="en-US" altLang="en-US" b="1" kern="1200" dirty="0">
                <a:solidFill>
                  <a:srgbClr val="006699"/>
                </a:solidFill>
                <a:latin typeface="+mj-lt"/>
                <a:cs typeface="+mn-cs"/>
              </a:rPr>
              <a:t>Wait</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 set of processes waiting for an event (i.e., I/O)</a:t>
            </a:r>
          </a:p>
          <a:p>
            <a:pPr lvl="1"/>
            <a:r>
              <a:rPr lang="en-US" altLang="en-US" dirty="0"/>
              <a:t>Processes migrate among the various queues</a:t>
            </a:r>
          </a:p>
          <a:p>
            <a:pPr marL="0" indent="0">
              <a:buNone/>
            </a:pP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863725"/>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en-US" altLang="en-US"/>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1897063"/>
            <a:ext cx="522922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1278542" y="979488"/>
            <a:ext cx="685395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A </a:t>
            </a:r>
            <a:r>
              <a:rPr kumimoji="0" lang="en-US" altLang="en-US" b="1" dirty="0">
                <a:latin typeface="Verdana" panose="020B0604030504040204" pitchFamily="34" charset="0"/>
              </a:rPr>
              <a:t>context switch </a:t>
            </a:r>
            <a:r>
              <a:rPr kumimoji="0" lang="en-US" altLang="en-US" dirty="0">
                <a:latin typeface="Verdana" panose="020B0604030504040204" pitchFamily="34" charset="0"/>
              </a:rPr>
              <a:t>occurs when the CPU  switches from one process to another.</a:t>
            </a: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083" y="1780486"/>
            <a:ext cx="5185155"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854076" y="1108075"/>
            <a:ext cx="6648693" cy="4413494"/>
          </a:xfrm>
        </p:spPr>
        <p:txBody>
          <a:bodyPr/>
          <a:lstStyle/>
          <a:p>
            <a:r>
              <a:rPr lang="en-US" altLang="en-US" dirty="0"/>
              <a:t>When CPU switches to another process, the system must </a:t>
            </a:r>
            <a:r>
              <a:rPr lang="en-US" altLang="en-US" b="1" kern="1200" dirty="0">
                <a:solidFill>
                  <a:srgbClr val="006699"/>
                </a:solidFill>
                <a:latin typeface="+mj-lt"/>
                <a:cs typeface="+mn-cs"/>
              </a:rPr>
              <a:t>save</a:t>
            </a:r>
            <a:r>
              <a:rPr lang="en-US" altLang="en-US" b="1" dirty="0">
                <a:solidFill>
                  <a:srgbClr val="3366FF"/>
                </a:solidFill>
              </a:rPr>
              <a:t> </a:t>
            </a:r>
            <a:r>
              <a:rPr lang="en-US" altLang="en-US" b="1" kern="1200" dirty="0">
                <a:solidFill>
                  <a:srgbClr val="006699"/>
                </a:solidFill>
                <a:latin typeface="+mj-lt"/>
                <a:cs typeface="+mn-cs"/>
              </a:rPr>
              <a:t>the</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of the old process and load the </a:t>
            </a:r>
            <a:r>
              <a:rPr lang="en-US" altLang="en-US" b="1" kern="1200" dirty="0">
                <a:solidFill>
                  <a:srgbClr val="006699"/>
                </a:solidFill>
                <a:latin typeface="+mj-lt"/>
                <a:cs typeface="+mn-cs"/>
              </a:rPr>
              <a:t>saved</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for the new process via a </a:t>
            </a:r>
            <a:r>
              <a:rPr lang="en-US" altLang="en-US" b="1" kern="1200" dirty="0">
                <a:solidFill>
                  <a:srgbClr val="006699"/>
                </a:solidFill>
                <a:latin typeface="+mj-lt"/>
                <a:cs typeface="+mn-cs"/>
              </a:rPr>
              <a:t>context</a:t>
            </a:r>
            <a:r>
              <a:rPr lang="en-US" altLang="en-US" b="1" dirty="0">
                <a:solidFill>
                  <a:srgbClr val="3366FF"/>
                </a:solidFill>
              </a:rPr>
              <a:t> </a:t>
            </a:r>
            <a:r>
              <a:rPr lang="en-US" altLang="en-US" b="1" kern="1200" dirty="0">
                <a:solidFill>
                  <a:srgbClr val="006699"/>
                </a:solidFill>
                <a:latin typeface="+mj-lt"/>
                <a:cs typeface="+mn-cs"/>
              </a:rPr>
              <a:t>switch</a:t>
            </a:r>
          </a:p>
          <a:p>
            <a:r>
              <a:rPr lang="en-US" altLang="en-US" b="1" kern="1200" dirty="0">
                <a:solidFill>
                  <a:srgbClr val="006699"/>
                </a:solidFill>
                <a:latin typeface="+mj-lt"/>
                <a:cs typeface="+mn-cs"/>
              </a:rPr>
              <a:t>Context</a:t>
            </a:r>
            <a:r>
              <a:rPr lang="en-US" altLang="en-US" b="1" dirty="0">
                <a:solidFill>
                  <a:srgbClr val="3366FF"/>
                </a:solidFill>
              </a:rPr>
              <a:t> </a:t>
            </a:r>
            <a:r>
              <a:rPr lang="en-US" altLang="en-US" dirty="0"/>
              <a:t>of a process represented in the PCB</a:t>
            </a:r>
          </a:p>
          <a:p>
            <a:r>
              <a:rPr lang="en-US" altLang="en-US" dirty="0"/>
              <a:t>Context-switch time is pure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819150" y="111370"/>
            <a:ext cx="8229600" cy="576263"/>
          </a:xfrm>
        </p:spPr>
        <p:txBody>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838200" y="1122363"/>
            <a:ext cx="7359650" cy="4448175"/>
          </a:xfrm>
        </p:spPr>
        <p:txBody>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en-US" altLang="en-US"/>
              <a:t>Operations on Processes</a:t>
            </a:r>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801688" y="1149350"/>
            <a:ext cx="7791450" cy="3822700"/>
          </a:xfrm>
        </p:spPr>
        <p:txBody>
          <a:bodyPr/>
          <a:lstStyle/>
          <a:p>
            <a:r>
              <a:rPr lang="en-US" altLang="en-US" dirty="0"/>
              <a:t>Process Concept</a:t>
            </a:r>
          </a:p>
          <a:p>
            <a:r>
              <a:rPr lang="en-US" altLang="en-US" dirty="0"/>
              <a:t>Process Scheduling</a:t>
            </a:r>
          </a:p>
          <a:p>
            <a:r>
              <a:rPr lang="en-US" altLang="en-US" dirty="0"/>
              <a:t>Operations on Processes</a:t>
            </a:r>
          </a:p>
          <a:p>
            <a:r>
              <a:rPr lang="en-US" altLang="en-US" dirty="0"/>
              <a:t>Interprocess Communication</a:t>
            </a:r>
          </a:p>
          <a:p>
            <a:r>
              <a:rPr lang="en-US" altLang="en-US" dirty="0"/>
              <a:t>IPC in Shared-Memory Systems</a:t>
            </a:r>
          </a:p>
          <a:p>
            <a:r>
              <a:rPr lang="en-US" altLang="en-US" dirty="0"/>
              <a:t>IPC in Message-Passing Systems</a:t>
            </a:r>
          </a:p>
          <a:p>
            <a:r>
              <a:rPr lang="en-US" altLang="en-US" dirty="0"/>
              <a:t>Examples of IPC Systems</a:t>
            </a:r>
          </a:p>
          <a:p>
            <a:r>
              <a:rPr lang="en-US" altLang="en-US" dirty="0"/>
              <a:t>Communication in Client-Server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en-US" altLang="en-US" dirty="0"/>
              <a:t>Process Creation</a:t>
            </a:r>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854075" y="1169988"/>
            <a:ext cx="6824540" cy="4984627"/>
          </a:xfrm>
        </p:spPr>
        <p:txBody>
          <a:bodyPr/>
          <a:lstStyle/>
          <a:p>
            <a:r>
              <a:rPr lang="en-US" altLang="en-US" b="1" dirty="0">
                <a:solidFill>
                  <a:srgbClr val="006699"/>
                </a:solidFill>
                <a:latin typeface="+mj-lt"/>
              </a:rPr>
              <a:t>Parent</a:t>
            </a:r>
            <a:r>
              <a:rPr lang="en-US" altLang="en-US" b="1" dirty="0"/>
              <a:t> </a:t>
            </a:r>
            <a:r>
              <a:rPr lang="en-US" altLang="en-US" dirty="0"/>
              <a:t>process create </a:t>
            </a:r>
            <a:r>
              <a:rPr lang="en-US" altLang="en-US" b="1" dirty="0">
                <a:solidFill>
                  <a:srgbClr val="006699"/>
                </a:solidFill>
                <a:latin typeface="+mj-lt"/>
              </a:rPr>
              <a:t>children</a:t>
            </a:r>
            <a:r>
              <a:rPr lang="en-US" altLang="en-US" b="1" dirty="0"/>
              <a:t> </a:t>
            </a:r>
            <a:r>
              <a:rPr lang="en-US" altLang="en-US" dirty="0"/>
              <a:t>processes, which, in turn create other processes, forming a </a:t>
            </a:r>
            <a:r>
              <a:rPr lang="en-US" altLang="en-US" b="1" dirty="0">
                <a:solidFill>
                  <a:srgbClr val="006699"/>
                </a:solidFill>
                <a:latin typeface="+mj-lt"/>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identifier</a:t>
            </a:r>
            <a:r>
              <a:rPr lang="en-US" altLang="en-US" b="1" dirty="0">
                <a:solidFill>
                  <a:srgbClr val="3366FF"/>
                </a:solidFill>
              </a:rPr>
              <a:t> </a:t>
            </a:r>
            <a:r>
              <a:rPr lang="en-US" altLang="en-US" dirty="0"/>
              <a:t>(</a:t>
            </a:r>
            <a:r>
              <a:rPr lang="en-US" altLang="en-US" b="1" dirty="0">
                <a:solidFill>
                  <a:srgbClr val="006699"/>
                </a:solidFill>
                <a:latin typeface="+mj-lt"/>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811213" y="1060450"/>
            <a:ext cx="7800975" cy="5627688"/>
          </a:xfrm>
        </p:spPr>
        <p:txBody>
          <a:bodyPr/>
          <a:lstStyle/>
          <a:p>
            <a:r>
              <a:rPr lang="en-US" altLang="en-US" dirty="0"/>
              <a:t>Address space</a:t>
            </a:r>
          </a:p>
          <a:p>
            <a:pPr lvl="1"/>
            <a:r>
              <a:rPr lang="en-US" altLang="en-US" dirty="0"/>
              <a:t>Child duplicate of parent</a:t>
            </a:r>
          </a:p>
          <a:p>
            <a:pPr lvl="1"/>
            <a:r>
              <a:rPr lang="en-US" altLang="en-US" dirty="0"/>
              <a:t>Child has a program loaded into it</a:t>
            </a:r>
          </a:p>
          <a:p>
            <a:r>
              <a:rPr lang="en-US" altLang="en-US"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a:t>
            </a:r>
            <a:r>
              <a:rPr lang="en-US" altLang="en-US" dirty="0"/>
              <a:t>system call used after a </a:t>
            </a:r>
            <a:r>
              <a:rPr lang="en-US" altLang="en-US" sz="2000" b="1" dirty="0">
                <a:solidFill>
                  <a:srgbClr val="000000"/>
                </a:solidFill>
                <a:latin typeface="Courier New" panose="02070309020205020404" pitchFamily="49" charset="0"/>
              </a:rPr>
              <a:t>fork()</a:t>
            </a:r>
            <a:r>
              <a:rPr lang="en-US" altLang="en-US" sz="2000" dirty="0"/>
              <a:t> </a:t>
            </a:r>
            <a:r>
              <a:rPr lang="en-US" altLang="en-US" dirty="0"/>
              <a:t>to replace the process</a:t>
            </a:r>
            <a:r>
              <a:rPr lang="ja-JP" altLang="en-US" dirty="0"/>
              <a:t>’</a:t>
            </a:r>
            <a:r>
              <a:rPr lang="en-US" altLang="ja-JP" dirty="0"/>
              <a:t> memory space with a new program</a:t>
            </a:r>
          </a:p>
          <a:p>
            <a:pPr lvl="1"/>
            <a:r>
              <a:rPr lang="en-US" altLang="en-US" dirty="0"/>
              <a:t>Parent process calls </a:t>
            </a:r>
            <a:r>
              <a:rPr lang="en-US" altLang="en-US" sz="2000" b="1" dirty="0">
                <a:latin typeface="Courier New" panose="02070309020205020404" pitchFamily="49" charset="0"/>
              </a:rPr>
              <a:t>wait()</a:t>
            </a:r>
            <a:r>
              <a:rPr lang="en-US" altLang="en-US"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5013" y="4392613"/>
            <a:ext cx="5746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en-US" altLang="en-US"/>
              <a:t>A Tree of Processes in Linux</a:t>
            </a:r>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138" y="969963"/>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963613"/>
            <a:ext cx="43656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en-US" altLang="en-US"/>
              <a:t>Process Termination</a:t>
            </a:r>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820738" y="1127981"/>
            <a:ext cx="7303354" cy="4463927"/>
          </a:xfrm>
        </p:spPr>
        <p:txBody>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en-US" altLang="en-US" dirty="0"/>
              <a:t>Process Termination</a:t>
            </a:r>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855908" y="781417"/>
            <a:ext cx="7033724" cy="4787045"/>
          </a:xfrm>
        </p:spPr>
        <p:txBody>
          <a:bodyPr/>
          <a:lstStyle/>
          <a:p>
            <a:pPr marL="457200" lvl="1" indent="0">
              <a:buNone/>
            </a:pPr>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1455123" y="119918"/>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819150" y="1100968"/>
            <a:ext cx="7743825" cy="4530725"/>
          </a:xfrm>
        </p:spPr>
        <p:txBody>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en-US" altLang="en-US" sz="2800" dirty="0" err="1"/>
              <a:t>Multiprocess</a:t>
            </a:r>
            <a:r>
              <a:rPr lang="en-US" altLang="en-US" sz="2800" dirty="0"/>
              <a:t>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4478752"/>
          </a:xfrm>
        </p:spPr>
        <p:txBody>
          <a:bodyPr/>
          <a:lstStyle/>
          <a:p>
            <a:r>
              <a:rPr lang="en-US" altLang="en-US" dirty="0"/>
              <a:t>Many web browsers ran as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b="1" dirty="0">
                <a:solidFill>
                  <a:srgbClr val="006699"/>
                </a:solidFill>
                <a:latin typeface="+mj-lt"/>
              </a:rPr>
              <a:t>Browser</a:t>
            </a:r>
            <a:r>
              <a:rPr lang="en-US" altLang="en-US" dirty="0"/>
              <a:t> process manages user interface, disk and network I/O</a:t>
            </a:r>
          </a:p>
          <a:p>
            <a:pPr lvl="1"/>
            <a:r>
              <a:rPr lang="en-US" altLang="en-US" b="1" dirty="0">
                <a:solidFill>
                  <a:srgbClr val="006699"/>
                </a:solidFill>
                <a:latin typeface="+mj-lt"/>
              </a:rPr>
              <a:t>Renderer</a:t>
            </a:r>
            <a:r>
              <a:rPr lang="en-US" altLang="en-US" dirty="0"/>
              <a:t> process renders web pages, deals with HTML, </a:t>
            </a:r>
            <a:r>
              <a:rPr lang="en-US" altLang="en-US" dirty="0" err="1"/>
              <a:t>Javascript</a:t>
            </a:r>
            <a:r>
              <a:rPr lang="en-US" altLang="en-US" dirty="0"/>
              <a:t>. A new renderer created for each website opened</a:t>
            </a:r>
          </a:p>
          <a:p>
            <a:pPr lvl="2"/>
            <a:r>
              <a:rPr lang="en-US" altLang="en-US" dirty="0"/>
              <a:t>Runs in </a:t>
            </a:r>
            <a:r>
              <a:rPr lang="en-US" altLang="en-US" b="1" dirty="0">
                <a:solidFill>
                  <a:srgbClr val="006699"/>
                </a:solidFill>
                <a:latin typeface="+mj-lt"/>
              </a:rPr>
              <a:t>sandbox</a:t>
            </a:r>
            <a:r>
              <a:rPr lang="en-US" altLang="en-US" dirty="0"/>
              <a:t> restricting disk and network I/O, minimizing effect of security exploits</a:t>
            </a:r>
          </a:p>
          <a:p>
            <a:pPr lvl="1"/>
            <a:r>
              <a:rPr lang="en-US" altLang="en-US" b="1" dirty="0">
                <a:solidFill>
                  <a:srgbClr val="006699"/>
                </a:solidFill>
                <a:latin typeface="+mj-lt"/>
              </a:rPr>
              <a:t>Plug-in</a:t>
            </a:r>
            <a:r>
              <a:rPr lang="en-US" altLang="en-US" b="1" dirty="0">
                <a:solidFill>
                  <a:srgbClr val="3366FF"/>
                </a:solidFill>
              </a:rPr>
              <a:t> </a:t>
            </a:r>
            <a:r>
              <a:rPr lang="en-US" altLang="en-US" dirty="0"/>
              <a:t>process for each type of plug-in</a:t>
            </a:r>
          </a:p>
          <a:p>
            <a:pPr lvl="1"/>
            <a:endParaRPr lang="en-US" altLang="en-US" dirty="0"/>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7949" y="4591123"/>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en-US" altLang="en-US" dirty="0"/>
              <a:t>Interprocess Communication</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811213" y="1154113"/>
            <a:ext cx="7675562" cy="4530725"/>
          </a:xfrm>
        </p:spPr>
        <p:txBody>
          <a:bodyPr/>
          <a:lstStyle/>
          <a:p>
            <a:r>
              <a:rPr lang="en-US" altLang="en-US" dirty="0"/>
              <a:t>Processes within a system may be </a:t>
            </a:r>
            <a:r>
              <a:rPr lang="en-US" altLang="en-US" b="1" i="1" dirty="0"/>
              <a:t>independent</a:t>
            </a:r>
            <a:r>
              <a:rPr lang="en-US" altLang="en-US" b="1" dirty="0"/>
              <a:t> </a:t>
            </a:r>
            <a:r>
              <a:rPr lang="en-US" altLang="en-US" dirty="0"/>
              <a:t>or </a:t>
            </a:r>
            <a:r>
              <a:rPr lang="en-US" altLang="en-US" b="1" i="1" dirty="0"/>
              <a:t>cooperating</a:t>
            </a:r>
          </a:p>
          <a:p>
            <a:r>
              <a:rPr lang="en-US" altLang="en-US" dirty="0"/>
              <a:t>Cooperating process 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r>
              <a:rPr lang="en-US" altLang="en-US" dirty="0"/>
              <a:t>Two models of IPC</a:t>
            </a:r>
          </a:p>
          <a:p>
            <a:pPr lvl="1"/>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a:t>
            </a:r>
          </a:p>
          <a:p>
            <a:pPr lvl="1"/>
            <a:r>
              <a:rPr lang="en-US" altLang="en-US" b="1" dirty="0">
                <a:solidFill>
                  <a:srgbClr val="006699"/>
                </a:solidFill>
                <a:latin typeface="+mj-lt"/>
              </a:rPr>
              <a:t>Message passing</a:t>
            </a:r>
          </a:p>
          <a:p>
            <a:pPr lvl="1"/>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8163CEC-73A6-4E96-880E-3A57C5F4B18D}"/>
              </a:ext>
            </a:extLst>
          </p:cNvPr>
          <p:cNvSpPr>
            <a:spLocks noGrp="1" noChangeArrowheads="1"/>
          </p:cNvSpPr>
          <p:nvPr>
            <p:ph type="title"/>
          </p:nvPr>
        </p:nvSpPr>
        <p:spPr>
          <a:xfrm>
            <a:off x="457200" y="236538"/>
            <a:ext cx="8229600" cy="576262"/>
          </a:xfrm>
        </p:spPr>
        <p:txBody>
          <a:bodyPr/>
          <a:lstStyle/>
          <a:p>
            <a:pPr eaLnBrk="1" hangingPunct="1"/>
            <a:r>
              <a:rPr lang="en-US" altLang="en-US"/>
              <a:t>Objectives</a:t>
            </a:r>
          </a:p>
        </p:txBody>
      </p:sp>
      <p:sp>
        <p:nvSpPr>
          <p:cNvPr id="9219" name="Content Placeholder 2">
            <a:extLst>
              <a:ext uri="{FF2B5EF4-FFF2-40B4-BE49-F238E27FC236}">
                <a16:creationId xmlns:a16="http://schemas.microsoft.com/office/drawing/2014/main" id="{A0DD2938-EA4E-48BC-A833-20DE32AC1BFC}"/>
              </a:ext>
            </a:extLst>
          </p:cNvPr>
          <p:cNvSpPr>
            <a:spLocks noGrp="1" noChangeArrowheads="1"/>
          </p:cNvSpPr>
          <p:nvPr>
            <p:ph idx="1"/>
          </p:nvPr>
        </p:nvSpPr>
        <p:spPr>
          <a:xfrm>
            <a:off x="801688" y="1138238"/>
            <a:ext cx="7745412" cy="4530725"/>
          </a:xfrm>
        </p:spPr>
        <p:txBody>
          <a:bodyPr/>
          <a:lstStyle/>
          <a:p>
            <a:r>
              <a:rPr lang="en-US" altLang="en-US" dirty="0"/>
              <a:t>Identify the separate components of a process and illustrate how they are represented and scheduled in an operating system.</a:t>
            </a:r>
          </a:p>
          <a:p>
            <a:r>
              <a:rPr lang="en-US" altLang="en-US" dirty="0"/>
              <a:t>Describe how processes are created and terminated in an operating system, including developing programs using the appropriate system calls that perform these operations.</a:t>
            </a:r>
          </a:p>
          <a:p>
            <a:r>
              <a:rPr lang="en-US" altLang="en-US" dirty="0"/>
              <a:t>Describe and contrast </a:t>
            </a:r>
            <a:r>
              <a:rPr lang="en-US" altLang="en-US" dirty="0" err="1"/>
              <a:t>interprocess</a:t>
            </a:r>
            <a:r>
              <a:rPr lang="en-US" altLang="en-US" dirty="0"/>
              <a:t> communication using shared memory and message passing.</a:t>
            </a:r>
          </a:p>
          <a:p>
            <a:r>
              <a:rPr lang="en-US" altLang="en-US" dirty="0"/>
              <a:t>Design programs that uses pipes and POSIX shared memory to perform </a:t>
            </a:r>
            <a:r>
              <a:rPr lang="en-US" altLang="en-US" dirty="0" err="1"/>
              <a:t>interprocess</a:t>
            </a:r>
            <a:r>
              <a:rPr lang="en-US" altLang="en-US" dirty="0"/>
              <a:t> communication.</a:t>
            </a:r>
          </a:p>
          <a:p>
            <a:r>
              <a:rPr lang="en-US" altLang="en-US" dirty="0"/>
              <a:t>Describe client-server communication using sockets and remote procedure calls.</a:t>
            </a:r>
          </a:p>
          <a:p>
            <a:r>
              <a:rPr lang="en-US" altLang="en-US" dirty="0"/>
              <a:t>Design kernel modules that interact with the Linux operating system.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en-US" altLang="en-US"/>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solidFill>
                  <a:srgbClr val="000000"/>
                </a:solidFill>
                <a:latin typeface="Arial" panose="020B0604020202020204" pitchFamily="34" charset="0"/>
              </a:rPr>
              <a:t>(a) Shared memory.  		(b) Message passing. </a:t>
            </a:r>
            <a:r>
              <a:rPr kumimoji="0" lang="en-US" altLang="en-US">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Shared Memory</a:t>
            </a:r>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833438" y="1233488"/>
            <a:ext cx="7239751" cy="4385259"/>
          </a:xfrm>
        </p:spPr>
        <p:txBody>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control of the users processes 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pPr>
            <a:r>
              <a:rPr lang="en-US" altLang="en-US" dirty="0"/>
              <a:t>Synchronization is discussed in great details in Chapters 6 &amp; 7.</a:t>
            </a:r>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en-US" altLang="en-US" sz="2800" dirty="0"/>
              <a:t>Bounded-Buffer – Shared-Memory Solution</a:t>
            </a:r>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a:t>Shared data</a:t>
            </a:r>
          </a:p>
          <a:p>
            <a:pPr marL="1598613" lvl="3">
              <a:buFontTx/>
              <a:buNone/>
            </a:pPr>
            <a:r>
              <a:rPr lang="en-US" altLang="en-US" b="1">
                <a:latin typeface="Courier New" panose="02070309020205020404" pitchFamily="49" charset="0"/>
              </a:rPr>
              <a:t>#define BUFFER_SIZE 10</a:t>
            </a:r>
          </a:p>
          <a:p>
            <a:pPr marL="1598613" lvl="3">
              <a:buFontTx/>
              <a:buNone/>
            </a:pPr>
            <a:r>
              <a:rPr lang="en-US" altLang="en-US" b="1">
                <a:latin typeface="Courier New" panose="02070309020205020404" pitchFamily="49" charset="0"/>
              </a:rPr>
              <a:t>typedef struct {</a:t>
            </a:r>
          </a:p>
          <a:p>
            <a:pPr marL="1598613" lvl="3">
              <a:buFontTx/>
              <a:buNone/>
            </a:pPr>
            <a:r>
              <a:rPr lang="en-US" altLang="en-US" b="1">
                <a:latin typeface="Courier New" panose="02070309020205020404" pitchFamily="49" charset="0"/>
              </a:rPr>
              <a:t>	. . .</a:t>
            </a:r>
          </a:p>
          <a:p>
            <a:pPr marL="1598613" lvl="3">
              <a:buFontTx/>
              <a:buNone/>
            </a:pPr>
            <a:r>
              <a:rPr lang="en-US" altLang="en-US" b="1">
                <a:latin typeface="Courier New" panose="02070309020205020404" pitchFamily="49" charset="0"/>
              </a:rPr>
              <a:t>} item;</a:t>
            </a:r>
          </a:p>
          <a:p>
            <a:pPr marL="1598613" lvl="3">
              <a:buFontTx/>
              <a:buNone/>
            </a:pPr>
            <a:endParaRPr lang="en-US" altLang="en-US" b="1">
              <a:latin typeface="Courier New" panose="02070309020205020404" pitchFamily="49" charset="0"/>
            </a:endParaRPr>
          </a:p>
          <a:p>
            <a:pPr marL="1598613" lvl="3">
              <a:buFontTx/>
              <a:buNone/>
            </a:pPr>
            <a:r>
              <a:rPr lang="en-US" altLang="en-US" b="1">
                <a:latin typeface="Courier New" panose="02070309020205020404" pitchFamily="49" charset="0"/>
              </a:rPr>
              <a:t>item buffer[BUFFER_SIZE];</a:t>
            </a:r>
          </a:p>
          <a:p>
            <a:pPr marL="1598613" lvl="3">
              <a:buFontTx/>
              <a:buNone/>
            </a:pPr>
            <a:r>
              <a:rPr lang="en-US" altLang="en-US" b="1">
                <a:latin typeface="Courier New" panose="02070309020205020404" pitchFamily="49" charset="0"/>
              </a:rPr>
              <a:t>int in = 0;</a:t>
            </a:r>
          </a:p>
          <a:p>
            <a:pPr marL="1598613" lvl="3">
              <a:buFontTx/>
              <a:buNone/>
            </a:pPr>
            <a:r>
              <a:rPr lang="en-US" altLang="en-US" b="1">
                <a:latin typeface="Courier New" panose="02070309020205020404" pitchFamily="49" charset="0"/>
              </a:rPr>
              <a:t>int out = 0;</a:t>
            </a:r>
          </a:p>
          <a:p>
            <a:pPr marL="1598613" lvl="3">
              <a:buFontTx/>
              <a:buNone/>
            </a:pPr>
            <a:endParaRPr lang="en-US" altLang="en-US"/>
          </a:p>
          <a:p>
            <a:r>
              <a:rPr lang="en-US" altLang="en-US"/>
              <a:t>Solution is correct, but can only use </a:t>
            </a:r>
            <a:r>
              <a:rPr lang="en-US" altLang="en-US" b="1">
                <a:latin typeface="Courier New" panose="02070309020205020404" pitchFamily="49" charset="0"/>
              </a:rPr>
              <a:t>BUFFER_SIZE-1</a:t>
            </a:r>
            <a:r>
              <a:rPr lang="en-US" altLang="en-US"/>
              <a:t> elements</a:t>
            </a:r>
          </a:p>
          <a:p>
            <a:pPr marL="1598613" lvl="3">
              <a:buFontTx/>
              <a:buNone/>
            </a:pPr>
            <a:endParaRPr lang="en-US" altLang="en-US" sz="20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1603375" y="1014413"/>
            <a:ext cx="6940550" cy="4483100"/>
          </a:xfrm>
        </p:spPr>
        <p:txBody>
          <a:bodyPr/>
          <a:lstStyle/>
          <a:p>
            <a:pPr>
              <a:buFont typeface="Monotype Sorts" pitchFamily="-84" charset="2"/>
              <a:buNone/>
            </a:pPr>
            <a:endParaRPr lang="en-US" altLang="en-US" sz="1600">
              <a:latin typeface="Monaco"/>
            </a:endParaRPr>
          </a:p>
          <a:p>
            <a:pPr>
              <a:buFont typeface="Monotype Sorts" pitchFamily="-84" charset="2"/>
              <a:buNone/>
            </a:pPr>
            <a:r>
              <a:rPr lang="en-US" altLang="en-US" sz="1600" b="1">
                <a:latin typeface="Courier New" panose="02070309020205020404" pitchFamily="49" charset="0"/>
              </a:rPr>
              <a:t>item next_produced; </a:t>
            </a:r>
            <a:br>
              <a:rPr lang="en-US" altLang="en-US" sz="1600" b="1">
                <a:latin typeface="Courier New" panose="02070309020205020404" pitchFamily="49" charset="0"/>
              </a:rPr>
            </a:br>
            <a:endParaRPr lang="en-US" altLang="en-US" sz="1600" b="1">
              <a:latin typeface="Courier New" panose="02070309020205020404" pitchFamily="49" charset="0"/>
            </a:endParaRPr>
          </a:p>
          <a:p>
            <a:pPr>
              <a:buFont typeface="Monotype Sorts" pitchFamily="-84" charset="2"/>
              <a:buNone/>
            </a:pPr>
            <a:r>
              <a:rPr lang="en-US" altLang="en-US" sz="1600" b="1">
                <a:latin typeface="Courier New" panose="02070309020205020404" pitchFamily="49" charset="0"/>
              </a:rPr>
              <a:t>while (true) { </a:t>
            </a:r>
          </a:p>
          <a:p>
            <a:pPr>
              <a:buFont typeface="Monotype Sorts" pitchFamily="-84" charset="2"/>
              <a:buNone/>
            </a:pPr>
            <a:r>
              <a:rPr lang="en-US" altLang="en-US" sz="1600" b="1">
                <a:latin typeface="Courier New" panose="02070309020205020404" pitchFamily="49" charset="0"/>
              </a:rPr>
              <a:t>	/* produce an item in next produced */ </a:t>
            </a:r>
          </a:p>
          <a:p>
            <a:pPr>
              <a:buFont typeface="Monotype Sorts" pitchFamily="-84" charset="2"/>
              <a:buNone/>
            </a:pPr>
            <a:r>
              <a:rPr lang="en-US" altLang="en-US" sz="1600" b="1">
                <a:latin typeface="Courier New" panose="02070309020205020404" pitchFamily="49" charset="0"/>
              </a:rPr>
              <a:t>	while (((in + 1) % BUFFER_SIZE) == out) </a:t>
            </a:r>
          </a:p>
          <a:p>
            <a:pPr>
              <a:buFont typeface="Monotype Sorts" pitchFamily="-84" charset="2"/>
              <a:buNone/>
            </a:pPr>
            <a:r>
              <a:rPr lang="en-US" altLang="en-US" sz="1600" b="1">
                <a:latin typeface="Courier New" panose="02070309020205020404" pitchFamily="49" charset="0"/>
              </a:rPr>
              <a:t>		; /* do nothing */ </a:t>
            </a:r>
          </a:p>
          <a:p>
            <a:pPr>
              <a:buFont typeface="Monotype Sorts" pitchFamily="-84" charset="2"/>
              <a:buNone/>
            </a:pPr>
            <a:r>
              <a:rPr lang="en-US" altLang="en-US" sz="1600" b="1">
                <a:latin typeface="Courier New" panose="02070309020205020404" pitchFamily="49" charset="0"/>
              </a:rPr>
              <a:t>	buffer[in] = next_produced; </a:t>
            </a:r>
          </a:p>
          <a:p>
            <a:pPr>
              <a:buFont typeface="Monotype Sorts" pitchFamily="-84" charset="2"/>
              <a:buNone/>
            </a:pPr>
            <a:r>
              <a:rPr lang="en-US" altLang="en-US" sz="1600" b="1">
                <a:latin typeface="Courier New" panose="02070309020205020404" pitchFamily="49" charset="0"/>
              </a:rPr>
              <a:t>	in = (in + 1) % BUFFER_SIZE; </a:t>
            </a:r>
          </a:p>
          <a:p>
            <a:pPr>
              <a:buFont typeface="Monotype Sorts" pitchFamily="-84" charset="2"/>
              <a:buNone/>
            </a:pPr>
            <a:r>
              <a:rPr lang="en-US" altLang="en-US" sz="1600" b="1">
                <a:latin typeface="Courier New" panose="02070309020205020404" pitchFamily="49" charset="0"/>
              </a:rPr>
              <a:t>}</a:t>
            </a:r>
            <a:r>
              <a:rPr lang="en-US" altLang="en-US" sz="1600">
                <a:latin typeface="Courier New" panose="02070309020205020404" pitchFamily="49" charset="0"/>
              </a:rPr>
              <a:t> </a:t>
            </a:r>
          </a:p>
          <a:p>
            <a:pPr>
              <a:buFont typeface="Monotype Sorts" pitchFamily="-84" charset="2"/>
              <a:buNone/>
            </a:pPr>
            <a:endParaRPr lang="en-US" altLang="en-US" sz="2000">
              <a:latin typeface="Monaco"/>
            </a:endParaRPr>
          </a:p>
          <a:p>
            <a:pPr>
              <a:buFont typeface="Monotype Sorts" pitchFamily="-84" charset="2"/>
              <a:buNone/>
            </a:pPr>
            <a:endParaRPr lang="en-US" altLang="en-US" sz="2000"/>
          </a:p>
          <a:p>
            <a:pPr>
              <a:buFont typeface="Monotype Sorts" pitchFamily="-84" charset="2"/>
              <a:buNone/>
            </a:pPr>
            <a:r>
              <a:rPr lang="en-US" altLang="en-US" sz="1400"/>
              <a:t>	</a:t>
            </a:r>
          </a:p>
          <a:p>
            <a:pPr marL="7167563" lvl="4">
              <a:buFontTx/>
              <a:buNone/>
            </a:pPr>
            <a:endParaRPr lang="en-US" altLang="en-US"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1649413" y="1219200"/>
            <a:ext cx="6894512" cy="4411663"/>
          </a:xfrm>
        </p:spPr>
        <p:txBody>
          <a:bodyPr/>
          <a:lstStyle/>
          <a:p>
            <a:pPr marL="0" indent="0">
              <a:buFont typeface="Monotype Sorts" pitchFamily="-84" charset="2"/>
              <a:buNone/>
            </a:pPr>
            <a:r>
              <a:rPr lang="en-US" altLang="en-US" sz="1600" b="1">
                <a:latin typeface="Courier New" panose="02070309020205020404" pitchFamily="49" charset="0"/>
              </a:rPr>
              <a:t>item next_consumed; </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rPr>
              <a:t>while (true) {</a:t>
            </a:r>
            <a:br>
              <a:rPr lang="en-US" altLang="en-US" sz="1600" b="1">
                <a:latin typeface="Courier New" panose="02070309020205020404" pitchFamily="49" charset="0"/>
              </a:rPr>
            </a:br>
            <a:r>
              <a:rPr lang="en-US" altLang="en-US" sz="1600" b="1">
                <a:latin typeface="Courier New" panose="02070309020205020404" pitchFamily="49" charset="0"/>
              </a:rPr>
              <a:t>	while (in == out) </a:t>
            </a:r>
          </a:p>
          <a:p>
            <a:pPr marL="0" indent="0">
              <a:buFont typeface="Monotype Sorts" pitchFamily="-84" charset="2"/>
              <a:buNone/>
            </a:pPr>
            <a:r>
              <a:rPr lang="en-US" altLang="en-US" sz="1600" b="1">
                <a:latin typeface="Courier New" panose="02070309020205020404" pitchFamily="49" charset="0"/>
              </a:rPr>
              <a:t>		; /* do nothing */</a:t>
            </a:r>
            <a:br>
              <a:rPr lang="en-US" altLang="en-US" sz="1600" b="1">
                <a:latin typeface="Courier New" panose="02070309020205020404" pitchFamily="49" charset="0"/>
              </a:rPr>
            </a:br>
            <a:r>
              <a:rPr lang="en-US" altLang="en-US" sz="1600" b="1">
                <a:latin typeface="Courier New" panose="02070309020205020404" pitchFamily="49" charset="0"/>
              </a:rPr>
              <a:t>	next_consumed = buffer[out]; </a:t>
            </a:r>
          </a:p>
          <a:p>
            <a:pPr marL="0" indent="0">
              <a:buFont typeface="Monotype Sorts" pitchFamily="-84" charset="2"/>
              <a:buNone/>
            </a:pPr>
            <a:r>
              <a:rPr lang="en-US" altLang="en-US" sz="1600" b="1">
                <a:latin typeface="Courier New" panose="02070309020205020404" pitchFamily="49" charset="0"/>
              </a:rPr>
              <a:t>	out = (out + 1) % BUFFER_SIZE;</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rPr>
              <a:t>	/* consume the item in next consumed */ </a:t>
            </a:r>
          </a:p>
          <a:p>
            <a:pPr marL="0" indent="0">
              <a:buFont typeface="Monotype Sorts" pitchFamily="-84" charset="2"/>
              <a:buNone/>
            </a:pPr>
            <a:r>
              <a:rPr lang="en-US" altLang="en-US" sz="1600" b="1">
                <a:latin typeface="Courier New" panose="02070309020205020404" pitchFamily="49"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en-US" altLang="en-US" dirty="0"/>
              <a:t>What about Filling all the Buffers?</a:t>
            </a: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838588" y="1144200"/>
            <a:ext cx="7029677" cy="4762529"/>
          </a:xfrm>
        </p:spPr>
        <p:txBody>
          <a:bodyPr/>
          <a:lstStyle/>
          <a:p>
            <a:r>
              <a:rPr lang="en-US" altLang="en-US" dirty="0"/>
              <a:t>Suppose that we wanted to provide a solution to the consumer-producer problem that fills </a:t>
            </a:r>
            <a:r>
              <a:rPr lang="en-US" altLang="en-US" b="1" dirty="0">
                <a:solidFill>
                  <a:srgbClr val="000000"/>
                </a:solidFill>
              </a:rPr>
              <a:t>all</a:t>
            </a:r>
            <a:r>
              <a:rPr lang="en-US" altLang="en-US" dirty="0">
                <a:solidFill>
                  <a:srgbClr val="000000"/>
                </a:solidFill>
              </a:rPr>
              <a:t> </a:t>
            </a:r>
            <a:r>
              <a:rPr lang="en-US" altLang="en-US" dirty="0"/>
              <a:t>the buffers. </a:t>
            </a:r>
          </a:p>
          <a:p>
            <a:r>
              <a:rPr lang="en-US" altLang="en-US" dirty="0"/>
              <a:t>We can do so by having an integer </a:t>
            </a:r>
            <a:r>
              <a:rPr lang="en-US" altLang="en-US" sz="2000" b="1" dirty="0">
                <a:latin typeface="Courier" pitchFamily="-84" charset="0"/>
              </a:rPr>
              <a:t>counter</a:t>
            </a:r>
            <a:r>
              <a:rPr lang="en-US" altLang="en-US" b="1" dirty="0">
                <a:solidFill>
                  <a:srgbClr val="0000FF"/>
                </a:solidFill>
              </a:rPr>
              <a:t> </a:t>
            </a:r>
            <a:r>
              <a:rPr lang="en-US" altLang="en-US" dirty="0"/>
              <a:t>that keeps track of the number of full buffers.  </a:t>
            </a:r>
          </a:p>
          <a:p>
            <a:r>
              <a:rPr lang="en-US" altLang="en-US" dirty="0"/>
              <a:t>Initially, </a:t>
            </a:r>
            <a:r>
              <a:rPr lang="en-US" altLang="en-US" sz="2000" b="1" dirty="0">
                <a:latin typeface="Courier" pitchFamily="-84" charset="0"/>
              </a:rPr>
              <a:t>counter</a:t>
            </a:r>
            <a:r>
              <a:rPr lang="en-US" altLang="en-US" dirty="0">
                <a:latin typeface="Courier" pitchFamily="-84" charset="0"/>
              </a:rPr>
              <a:t> </a:t>
            </a:r>
            <a:r>
              <a:rPr lang="en-US" altLang="en-US" dirty="0"/>
              <a:t>is set to 0. </a:t>
            </a:r>
          </a:p>
          <a:p>
            <a:r>
              <a:rPr lang="en-US" altLang="en-US" dirty="0"/>
              <a:t>The integer </a:t>
            </a:r>
            <a:r>
              <a:rPr lang="en-US" altLang="en-US" sz="2000" b="1" dirty="0">
                <a:latin typeface="Courier" pitchFamily="-84" charset="0"/>
              </a:rPr>
              <a:t>counter</a:t>
            </a:r>
            <a:r>
              <a:rPr lang="en-US" altLang="en-US" dirty="0"/>
              <a:t> is incremented by the producer after it produces a new buffer.</a:t>
            </a:r>
          </a:p>
          <a:p>
            <a:r>
              <a:rPr lang="en-US" altLang="en-US" dirty="0"/>
              <a:t>The integer </a:t>
            </a:r>
            <a:r>
              <a:rPr lang="en-US" altLang="en-US" sz="2000" b="1" dirty="0">
                <a:latin typeface="Courier" pitchFamily="-84" charset="0"/>
              </a:rPr>
              <a:t>counter</a:t>
            </a:r>
            <a:r>
              <a:rPr lang="en-US" altLang="en-US" dirty="0"/>
              <a:t> is and is decremented by the consumer after it consumes a buffer.</a:t>
            </a:r>
          </a:p>
        </p:txBody>
      </p:sp>
    </p:spTree>
    <p:extLst>
      <p:ext uri="{BB962C8B-B14F-4D97-AF65-F5344CB8AC3E}">
        <p14:creationId xmlns:p14="http://schemas.microsoft.com/office/powerpoint/2010/main" val="4189252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en-US" altLang="en-US" dirty="0"/>
              <a:t>Producer </a:t>
            </a:r>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1700" dirty="0">
                <a:latin typeface="Courier New" panose="02070309020205020404" pitchFamily="49" charset="0"/>
              </a:rPr>
              <a:t>while (true) {</a:t>
            </a:r>
            <a:br>
              <a:rPr lang="en-US" altLang="en-US" sz="1700" dirty="0">
                <a:latin typeface="Courier New" panose="02070309020205020404" pitchFamily="49" charset="0"/>
              </a:rPr>
            </a:br>
            <a:r>
              <a:rPr lang="en-US" altLang="en-US" sz="1700" dirty="0">
                <a:latin typeface="Courier New" panose="02070309020205020404" pitchFamily="49" charset="0"/>
              </a:rPr>
              <a:t>	/* produce an item in next produced */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while (counter == BUFFER_SIZE)  </a:t>
            </a:r>
          </a:p>
          <a:p>
            <a:pPr marL="0" indent="0">
              <a:buFont typeface="Monotype Sorts" pitchFamily="-84" charset="2"/>
              <a:buNone/>
            </a:pPr>
            <a:r>
              <a:rPr lang="en-US" altLang="en-US" sz="1700" dirty="0">
                <a:latin typeface="Courier New" panose="02070309020205020404" pitchFamily="49" charset="0"/>
              </a:rPr>
              <a:t>		; /* do nothing */ </a:t>
            </a:r>
          </a:p>
          <a:p>
            <a:pPr marL="0" indent="0">
              <a:buFont typeface="Monotype Sorts" pitchFamily="-84" charset="2"/>
              <a:buNone/>
            </a:pPr>
            <a:r>
              <a:rPr lang="en-US" altLang="en-US" sz="1700" dirty="0">
                <a:latin typeface="Courier New" panose="02070309020205020404" pitchFamily="49" charset="0"/>
              </a:rPr>
              <a:t>	buffer[in] = </a:t>
            </a:r>
            <a:r>
              <a:rPr lang="en-US" altLang="en-US" sz="1700" dirty="0" err="1">
                <a:latin typeface="Courier New" panose="02070309020205020404" pitchFamily="49" charset="0"/>
              </a:rPr>
              <a:t>next_produced</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in = (in + 1) % BUFFER_SIZE; </a:t>
            </a:r>
          </a:p>
          <a:p>
            <a:pPr marL="0" indent="0">
              <a:buFont typeface="Monotype Sorts" pitchFamily="-84" charset="2"/>
              <a:buNone/>
            </a:pPr>
            <a:r>
              <a:rPr lang="en-US" altLang="en-US" sz="1700" dirty="0">
                <a:latin typeface="Courier New" panose="02070309020205020404" pitchFamily="49" charset="0"/>
              </a:rPr>
              <a:t>	counter++; </a:t>
            </a:r>
          </a:p>
          <a:p>
            <a:pPr marL="0" indent="0">
              <a:buFont typeface="Monotype Sorts" pitchFamily="-84" charset="2"/>
              <a:buNone/>
            </a:pPr>
            <a:r>
              <a:rPr lang="en-US" altLang="en-US" sz="1700" dirty="0">
                <a:latin typeface="Courier New" panose="020703090202050204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en-US" altLang="en-US" dirty="0"/>
              <a:t>Consumer</a:t>
            </a:r>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6931219" cy="4860925"/>
          </a:xfrm>
        </p:spPr>
        <p:txBody>
          <a:bodyPr/>
          <a:lstStyle/>
          <a:p>
            <a:pPr marL="0" indent="0">
              <a:buFont typeface="Monotype Sorts" pitchFamily="-84" charset="2"/>
              <a:buNone/>
            </a:pPr>
            <a:r>
              <a:rPr lang="en-US" altLang="en-US" sz="1600" dirty="0">
                <a:latin typeface="Courier New" panose="02070309020205020404" pitchFamily="49" charset="0"/>
              </a:rPr>
              <a:t>while (true) {</a:t>
            </a:r>
          </a:p>
          <a:p>
            <a:pPr marL="0" indent="0">
              <a:buFont typeface="Monotype Sorts" pitchFamily="-84" charset="2"/>
              <a:buNone/>
            </a:pPr>
            <a:r>
              <a:rPr lang="en-US" altLang="en-US" sz="1600" dirty="0">
                <a:latin typeface="Courier New" panose="02070309020205020404" pitchFamily="49" charset="0"/>
              </a:rPr>
              <a:t>	while (counter == 0) </a:t>
            </a:r>
          </a:p>
          <a:p>
            <a:pPr marL="0" indent="0">
              <a:buFont typeface="Monotype Sorts" pitchFamily="-84" charset="2"/>
              <a:buNone/>
            </a:pPr>
            <a:r>
              <a:rPr lang="en-US" altLang="en-US" sz="1600" dirty="0">
                <a:latin typeface="Courier New" panose="02070309020205020404" pitchFamily="49" charset="0"/>
              </a:rPr>
              <a:t>		; /* do nothing */ </a:t>
            </a:r>
          </a:p>
          <a:p>
            <a:pPr marL="0" indent="0">
              <a:buFont typeface="Monotype Sorts" pitchFamily="-84" charset="2"/>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next_consumed</a:t>
            </a:r>
            <a:r>
              <a:rPr lang="en-US" altLang="en-US" sz="1600" dirty="0">
                <a:latin typeface="Courier New" panose="02070309020205020404" pitchFamily="49" charset="0"/>
              </a:rPr>
              <a:t> = buffer[out]; </a:t>
            </a:r>
          </a:p>
          <a:p>
            <a:pPr marL="0" indent="0">
              <a:buFont typeface="Monotype Sorts" pitchFamily="-84" charset="2"/>
              <a:buNone/>
            </a:pPr>
            <a:r>
              <a:rPr lang="en-US" altLang="en-US" sz="1600" dirty="0">
                <a:latin typeface="Courier New" panose="02070309020205020404" pitchFamily="49" charset="0"/>
              </a:rPr>
              <a:t>	out = (out + 1) % BUFFER_SIZE; 	</a:t>
            </a:r>
          </a:p>
          <a:p>
            <a:pPr marL="0" indent="0">
              <a:buFont typeface="Monotype Sorts" pitchFamily="-84" charset="2"/>
              <a:buNone/>
            </a:pPr>
            <a:r>
              <a:rPr lang="en-US" altLang="en-US" sz="1600" dirty="0">
                <a:latin typeface="Courier New" panose="02070309020205020404" pitchFamily="49" charset="0"/>
              </a:rPr>
              <a:t>        counter--; </a:t>
            </a:r>
          </a:p>
          <a:p>
            <a:pPr marL="0" indent="0">
              <a:buFont typeface="Monotype Sorts" pitchFamily="-84" charset="2"/>
              <a:buNone/>
            </a:pPr>
            <a:r>
              <a:rPr lang="en-US" altLang="en-US" sz="1600" dirty="0">
                <a:latin typeface="Courier New" panose="02070309020205020404" pitchFamily="49" charset="0"/>
              </a:rPr>
              <a:t>	/* consume the item in next consumed */ </a:t>
            </a:r>
          </a:p>
          <a:p>
            <a:pPr marL="0" indent="0">
              <a:buFont typeface="Monotype Sorts" pitchFamily="-84" charset="2"/>
              <a:buNone/>
            </a:pPr>
            <a:r>
              <a:rPr lang="en-US" altLang="en-US" sz="1600" dirty="0">
                <a:latin typeface="Courier New" panose="020703090202050204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en-US" altLang="en-US" dirty="0"/>
              <a:t>Race Condition</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805640" y="1177925"/>
            <a:ext cx="7685216" cy="5173663"/>
          </a:xfrm>
        </p:spPr>
        <p:txBody>
          <a:bodyPr/>
          <a:lstStyle/>
          <a:p>
            <a:pPr>
              <a:lnSpc>
                <a:spcPct val="90000"/>
              </a:lnSpc>
            </a:pPr>
            <a:r>
              <a:rPr lang="en-US" altLang="en-US" b="1" dirty="0">
                <a:solidFill>
                  <a:srgbClr val="000000"/>
                </a:solidFill>
                <a:latin typeface="Courier New" panose="02070309020205020404" pitchFamily="49" charset="0"/>
              </a:rPr>
              <a:t>counter++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rPr>
              <a:t>     </a:t>
            </a:r>
            <a:r>
              <a:rPr lang="en-US" altLang="en-US" sz="1600" b="1" dirty="0">
                <a:solidFill>
                  <a:srgbClr val="0000FF"/>
                </a:solidFill>
                <a:latin typeface="Courier New" panose="02070309020205020404" pitchFamily="49" charset="0"/>
              </a:rPr>
              <a:t>register1 = counter</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register1 = register1 + 1</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counter = register1</a:t>
            </a:r>
            <a:endParaRPr lang="en-US" altLang="en-US" sz="800" dirty="0">
              <a:solidFill>
                <a:srgbClr val="0000FF"/>
              </a:solidFill>
            </a:endParaRPr>
          </a:p>
          <a:p>
            <a:pPr>
              <a:lnSpc>
                <a:spcPct val="90000"/>
              </a:lnSpc>
            </a:pPr>
            <a:r>
              <a:rPr lang="en-US" altLang="en-US" b="1" dirty="0">
                <a:solidFill>
                  <a:srgbClr val="000000"/>
                </a:solidFill>
                <a:latin typeface="Courier New" panose="02070309020205020404" pitchFamily="49" charset="0"/>
              </a:rPr>
              <a:t>counter--</a:t>
            </a:r>
            <a:r>
              <a:rPr lang="en-US" altLang="en-US" sz="1600" b="1" dirty="0">
                <a:solidFill>
                  <a:schemeClr val="tx2"/>
                </a:solidFill>
                <a:latin typeface="Courier New" panose="02070309020205020404" pitchFamily="49" charset="0"/>
              </a:rPr>
              <a:t>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rPr>
              <a:t>     </a:t>
            </a:r>
            <a:r>
              <a:rPr lang="en-US" altLang="en-US" sz="1600" b="1" dirty="0">
                <a:solidFill>
                  <a:schemeClr val="tx2"/>
                </a:solidFill>
                <a:latin typeface="Courier New" panose="02070309020205020404" pitchFamily="49" charset="0"/>
              </a:rPr>
              <a:t>register2 = counter</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register2 = register2 - 1</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800" dirty="0">
              <a:solidFill>
                <a:schemeClr val="tx2"/>
              </a:solidFill>
            </a:endParaRPr>
          </a:p>
          <a:p>
            <a:pPr>
              <a:lnSpc>
                <a:spcPct val="90000"/>
              </a:lnSpc>
            </a:pPr>
            <a:r>
              <a:rPr lang="en-US" altLang="en-US" sz="1600" dirty="0"/>
              <a:t>Consider this execution interleaving with </a:t>
            </a:r>
            <a:r>
              <a:rPr lang="ja-JP" altLang="en-US" sz="1600" dirty="0"/>
              <a:t>“</a:t>
            </a:r>
            <a:r>
              <a:rPr lang="en-US" altLang="ja-JP" sz="1600" dirty="0"/>
              <a:t>count = 5</a:t>
            </a:r>
            <a:r>
              <a:rPr lang="ja-JP" altLang="en-US" sz="1600" dirty="0"/>
              <a:t>”</a:t>
            </a:r>
            <a:r>
              <a:rPr lang="en-US" altLang="ja-JP" sz="1600" dirty="0"/>
              <a:t> initially:</a:t>
            </a:r>
          </a:p>
          <a:p>
            <a:pPr lvl="1">
              <a:lnSpc>
                <a:spcPct val="90000"/>
              </a:lnSpc>
              <a:buFont typeface="Monotype Sorts" pitchFamily="-84" charset="2"/>
              <a:buNone/>
            </a:pPr>
            <a:r>
              <a:rPr lang="en-US" altLang="en-US" sz="1600" dirty="0"/>
              <a:t>	S0: producer execute </a:t>
            </a:r>
            <a:r>
              <a:rPr lang="en-US" altLang="en-US" sz="1600" b="1" dirty="0">
                <a:solidFill>
                  <a:srgbClr val="0000FF"/>
                </a:solidFill>
                <a:latin typeface="Courier New" panose="02070309020205020404" pitchFamily="49" charset="0"/>
              </a:rPr>
              <a:t>register1 = counter</a:t>
            </a:r>
            <a:r>
              <a:rPr lang="en-US" altLang="en-US" sz="1600" b="1" dirty="0">
                <a:latin typeface="Courier New" panose="02070309020205020404" pitchFamily="49" charset="0"/>
              </a:rPr>
              <a:t>         </a:t>
            </a:r>
            <a:r>
              <a:rPr lang="en-US" altLang="en-US" sz="1600" dirty="0"/>
              <a:t>{register1 = 5}</a:t>
            </a:r>
            <a:br>
              <a:rPr lang="en-US" altLang="en-US" sz="1600" dirty="0"/>
            </a:br>
            <a:r>
              <a:rPr lang="en-US" altLang="en-US" sz="1600" dirty="0"/>
              <a:t>S1: producer execute </a:t>
            </a:r>
            <a:r>
              <a:rPr lang="en-US" altLang="en-US" sz="1600" b="1" dirty="0">
                <a:solidFill>
                  <a:srgbClr val="0000FF"/>
                </a:solidFill>
                <a:latin typeface="Courier New" panose="02070309020205020404" pitchFamily="49" charset="0"/>
              </a:rPr>
              <a:t>register1 = register1 + 1   </a:t>
            </a:r>
            <a:r>
              <a:rPr lang="en-US" altLang="en-US" sz="1600" dirty="0"/>
              <a:t>{register1 = 6} </a:t>
            </a:r>
            <a:br>
              <a:rPr lang="en-US" altLang="en-US" sz="1600" dirty="0"/>
            </a:br>
            <a:r>
              <a:rPr lang="en-US" altLang="en-US" sz="1600" dirty="0"/>
              <a:t>S2: consumer execute </a:t>
            </a:r>
            <a:r>
              <a:rPr lang="en-US" altLang="en-US" sz="1600" b="1" dirty="0">
                <a:solidFill>
                  <a:schemeClr val="tx2"/>
                </a:solidFill>
                <a:latin typeface="Courier New" panose="02070309020205020404" pitchFamily="49" charset="0"/>
              </a:rPr>
              <a:t>register2 = counter</a:t>
            </a:r>
            <a:r>
              <a:rPr lang="en-US" altLang="en-US" sz="1600" b="1" dirty="0">
                <a:latin typeface="Courier New" panose="02070309020205020404" pitchFamily="49" charset="0"/>
              </a:rPr>
              <a:t>        </a:t>
            </a:r>
            <a:r>
              <a:rPr lang="en-US" altLang="en-US" sz="1600" dirty="0"/>
              <a:t>{register2 = 5} </a:t>
            </a:r>
            <a:br>
              <a:rPr lang="en-US" altLang="en-US" sz="1600" dirty="0"/>
            </a:br>
            <a:r>
              <a:rPr lang="en-US" altLang="en-US" sz="1600" dirty="0"/>
              <a:t>S3: consumer execute </a:t>
            </a:r>
            <a:r>
              <a:rPr lang="en-US" altLang="en-US" sz="1600" b="1" dirty="0">
                <a:solidFill>
                  <a:schemeClr val="tx2"/>
                </a:solidFill>
                <a:latin typeface="Courier New" panose="02070309020205020404" pitchFamily="49" charset="0"/>
              </a:rPr>
              <a:t>register2 = register2 – 1  </a:t>
            </a:r>
            <a:r>
              <a:rPr lang="en-US" altLang="en-US" sz="1600" dirty="0"/>
              <a:t>{register2 = 4} </a:t>
            </a:r>
            <a:br>
              <a:rPr lang="en-US" altLang="en-US" sz="1600" dirty="0"/>
            </a:br>
            <a:r>
              <a:rPr lang="en-US" altLang="en-US" sz="1600" dirty="0"/>
              <a:t>S4: producer execute </a:t>
            </a:r>
            <a:r>
              <a:rPr lang="en-US" altLang="en-US" sz="1600" b="1" dirty="0">
                <a:solidFill>
                  <a:srgbClr val="0000FF"/>
                </a:solidFill>
                <a:latin typeface="Courier New" panose="02070309020205020404" pitchFamily="49" charset="0"/>
              </a:rPr>
              <a:t>counter = register1         </a:t>
            </a:r>
            <a:r>
              <a:rPr lang="en-US" altLang="en-US" sz="1600" dirty="0"/>
              <a:t>{counter = 6 } </a:t>
            </a:r>
            <a:br>
              <a:rPr lang="en-US" altLang="en-US" sz="1600" dirty="0"/>
            </a:br>
            <a:r>
              <a:rPr lang="en-US" altLang="en-US" sz="1600" dirty="0"/>
              <a:t>S5: consumer execute </a:t>
            </a:r>
            <a:r>
              <a:rPr lang="en-US" altLang="en-US" sz="1600" b="1" dirty="0">
                <a:solidFill>
                  <a:schemeClr val="tx2"/>
                </a:solidFill>
                <a:latin typeface="Courier New" panose="02070309020205020404" pitchFamily="49" charset="0"/>
              </a:rPr>
              <a:t>counter = register2        </a:t>
            </a:r>
            <a:r>
              <a:rPr lang="en-US" altLang="en-US" sz="1600" dirty="0"/>
              <a:t>{counter = 4}</a:t>
            </a:r>
          </a:p>
          <a:p>
            <a:pPr lvl="1">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val="296410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en-US" altLang="en-US"/>
              <a:t>Process Concept</a:t>
            </a: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793750" y="1206500"/>
            <a:ext cx="7624536" cy="4758871"/>
          </a:xfrm>
        </p:spPr>
        <p:txBody>
          <a:bodyPr/>
          <a:lstStyle/>
          <a:p>
            <a:pPr>
              <a:lnSpc>
                <a:spcPct val="90000"/>
              </a:lnSpc>
            </a:pPr>
            <a:r>
              <a:rPr lang="en-US" altLang="en-US" dirty="0"/>
              <a:t>An operating system executes a variety of programs that run as a process.</a:t>
            </a:r>
          </a:p>
          <a:p>
            <a:pPr>
              <a:lnSpc>
                <a:spcPct val="90000"/>
              </a:lnSpc>
            </a:pPr>
            <a:r>
              <a:rPr lang="en-US" altLang="en-US" b="1" dirty="0">
                <a:solidFill>
                  <a:srgbClr val="006699"/>
                </a:solidFill>
                <a:latin typeface="+mj-lt"/>
              </a:rPr>
              <a:t>Process</a:t>
            </a:r>
            <a:r>
              <a:rPr lang="en-US" altLang="en-US" dirty="0"/>
              <a:t> – a program in execution; process execution must progress in sequential fashion. No parallel execution of instructions of a  single process</a:t>
            </a:r>
          </a:p>
          <a:p>
            <a:r>
              <a:rPr lang="en-US" altLang="en-US" dirty="0"/>
              <a:t>Multiple parts</a:t>
            </a:r>
          </a:p>
          <a:p>
            <a:pPr lvl="1"/>
            <a:r>
              <a:rPr lang="en-US" altLang="en-US" dirty="0"/>
              <a:t>The program code, also called </a:t>
            </a:r>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section</a:t>
            </a:r>
          </a:p>
          <a:p>
            <a:pPr lvl="1"/>
            <a:r>
              <a:rPr lang="en-US" altLang="en-US" dirty="0"/>
              <a:t>Current activity including</a:t>
            </a:r>
            <a:r>
              <a:rPr lang="en-US" altLang="en-US" b="1" dirty="0">
                <a:solidFill>
                  <a:srgbClr val="3366FF"/>
                </a:solidFill>
              </a:rPr>
              <a:t> </a:t>
            </a:r>
            <a:r>
              <a:rPr lang="en-US" altLang="en-US" b="1" dirty="0">
                <a:solidFill>
                  <a:srgbClr val="006699"/>
                </a:solidFill>
                <a:latin typeface="+mj-lt"/>
              </a:rPr>
              <a:t>program</a:t>
            </a:r>
            <a:r>
              <a:rPr lang="en-US" altLang="en-US" b="1" dirty="0"/>
              <a:t> </a:t>
            </a:r>
            <a:r>
              <a:rPr lang="en-US" altLang="en-US" b="1" dirty="0">
                <a:solidFill>
                  <a:srgbClr val="006699"/>
                </a:solidFill>
                <a:latin typeface="+mj-lt"/>
              </a:rPr>
              <a:t>counter</a:t>
            </a:r>
            <a:r>
              <a:rPr lang="en-US" altLang="en-US" dirty="0"/>
              <a:t>, processor registers</a:t>
            </a:r>
          </a:p>
          <a:p>
            <a:pPr lvl="1"/>
            <a:r>
              <a:rPr lang="en-US" altLang="en-US" b="1" dirty="0">
                <a:solidFill>
                  <a:srgbClr val="006699"/>
                </a:solidFill>
                <a:latin typeface="+mj-lt"/>
              </a:rPr>
              <a:t>Stack</a:t>
            </a:r>
            <a:r>
              <a:rPr lang="en-US" altLang="en-US" b="1" dirty="0"/>
              <a:t> </a:t>
            </a:r>
            <a:r>
              <a:rPr lang="en-US" altLang="en-US" dirty="0"/>
              <a:t>containing temporary data</a:t>
            </a:r>
          </a:p>
          <a:p>
            <a:pPr lvl="2"/>
            <a:r>
              <a:rPr lang="en-US" altLang="en-US" dirty="0"/>
              <a:t>Function parameters, return addresses, local variables</a:t>
            </a:r>
          </a:p>
          <a:p>
            <a:pPr lvl="1"/>
            <a:r>
              <a:rPr lang="en-US" altLang="en-US" b="1" dirty="0">
                <a:solidFill>
                  <a:srgbClr val="006699"/>
                </a:solidFill>
                <a:latin typeface="+mj-lt"/>
              </a:rPr>
              <a:t>Data</a:t>
            </a:r>
            <a:r>
              <a:rPr lang="en-US" altLang="en-US" b="1" dirty="0">
                <a:solidFill>
                  <a:srgbClr val="3366FF"/>
                </a:solidFill>
              </a:rPr>
              <a:t> </a:t>
            </a:r>
            <a:r>
              <a:rPr lang="en-US" altLang="en-US" b="1" dirty="0">
                <a:solidFill>
                  <a:srgbClr val="006699"/>
                </a:solidFill>
                <a:latin typeface="+mj-lt"/>
              </a:rPr>
              <a:t>section</a:t>
            </a:r>
            <a:r>
              <a:rPr lang="en-US" altLang="en-US" b="1" dirty="0"/>
              <a:t> </a:t>
            </a:r>
            <a:r>
              <a:rPr lang="en-US" altLang="en-US" dirty="0"/>
              <a:t>containing global variables</a:t>
            </a:r>
          </a:p>
          <a:p>
            <a:pPr lvl="1"/>
            <a:r>
              <a:rPr lang="en-US" altLang="en-US" b="1" dirty="0">
                <a:solidFill>
                  <a:srgbClr val="006699"/>
                </a:solidFill>
                <a:latin typeface="+mj-lt"/>
              </a:rPr>
              <a:t>Heap</a:t>
            </a:r>
            <a:r>
              <a:rPr lang="en-US" altLang="en-US" b="1" dirty="0"/>
              <a:t> </a:t>
            </a:r>
            <a:r>
              <a:rPr lang="en-US" altLang="en-US" dirty="0"/>
              <a:t>containing memory dynamically allocated during run time</a:t>
            </a:r>
          </a:p>
          <a:p>
            <a:pPr>
              <a:lnSpc>
                <a:spcPct val="90000"/>
              </a:lnSpc>
              <a:buFont typeface="Monotype Sorts" pitchFamily="-84" charset="2"/>
              <a:buNone/>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en-US" altLang="en-US" dirty="0"/>
              <a:t>Race Condition (Cont.)</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805640" y="1177925"/>
            <a:ext cx="6550503" cy="4745203"/>
          </a:xfrm>
        </p:spPr>
        <p:txBody>
          <a:bodyPr/>
          <a:lstStyle/>
          <a:p>
            <a:pPr>
              <a:lnSpc>
                <a:spcPct val="90000"/>
              </a:lnSpc>
            </a:pPr>
            <a:r>
              <a:rPr lang="en-US" altLang="en-US" b="1" dirty="0">
                <a:solidFill>
                  <a:srgbClr val="000000"/>
                </a:solidFill>
                <a:latin typeface="Courier New" panose="02070309020205020404" pitchFamily="49" charset="0"/>
              </a:rPr>
              <a:t>Question – why was there no race condition in the first solution (where at most N – 1) buffers can be filled?</a:t>
            </a:r>
          </a:p>
          <a:p>
            <a:pPr>
              <a:lnSpc>
                <a:spcPct val="90000"/>
              </a:lnSpc>
            </a:pPr>
            <a:r>
              <a:rPr lang="en-US" altLang="en-US" b="1" dirty="0">
                <a:solidFill>
                  <a:srgbClr val="000000"/>
                </a:solidFill>
                <a:latin typeface="Courier New" panose="02070309020205020404" pitchFamily="49" charset="0"/>
              </a:rPr>
              <a:t>More in Chapter 6.</a:t>
            </a:r>
          </a:p>
        </p:txBody>
      </p:sp>
    </p:spTree>
    <p:extLst>
      <p:ext uri="{BB962C8B-B14F-4D97-AF65-F5344CB8AC3E}">
        <p14:creationId xmlns:p14="http://schemas.microsoft.com/office/powerpoint/2010/main" val="2239292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Message Passing</a:t>
            </a:r>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885825" y="1201738"/>
            <a:ext cx="6236870" cy="4380915"/>
          </a:xfrm>
        </p:spPr>
        <p:txBody>
          <a:bodyPr/>
          <a:lstStyle/>
          <a:p>
            <a:pPr>
              <a:lnSpc>
                <a:spcPct val="90000"/>
              </a:lnSpc>
            </a:pPr>
            <a:r>
              <a:rPr lang="en-US" altLang="en-US" dirty="0"/>
              <a:t>Processes communicate with each other without resorting to shared variables</a:t>
            </a:r>
          </a:p>
          <a:p>
            <a:pPr>
              <a:lnSpc>
                <a:spcPct val="90000"/>
              </a:lnSpc>
            </a:pPr>
            <a:endParaRPr lang="en-US" altLang="en-US" sz="800" dirty="0"/>
          </a:p>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pPr lvl="1">
              <a:lnSpc>
                <a:spcPct val="90000"/>
              </a:lnSpc>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901700" y="1016001"/>
            <a:ext cx="7003047" cy="4674936"/>
          </a:xfrm>
        </p:spPr>
        <p:txBody>
          <a:bodyPr/>
          <a:lstStyle/>
          <a:p>
            <a:pPr lvl="1">
              <a:lnSpc>
                <a:spcPct val="90000"/>
              </a:lnSpc>
            </a:pPr>
            <a:endParaRPr lang="en-US" altLang="en-US" sz="800" dirty="0"/>
          </a:p>
          <a:p>
            <a:pPr>
              <a:lnSpc>
                <a:spcPct val="90000"/>
              </a:lnSpc>
            </a:pPr>
            <a:r>
              <a:rPr lang="en-US" altLang="en-US" dirty="0"/>
              <a:t>If processes </a:t>
            </a:r>
            <a:r>
              <a:rPr lang="en-US" altLang="en-US" i="1" dirty="0"/>
              <a:t>P</a:t>
            </a:r>
            <a:r>
              <a:rPr lang="en-US" altLang="en-US" dirty="0"/>
              <a:t> and </a:t>
            </a:r>
            <a:r>
              <a:rPr lang="en-US" altLang="en-US" i="1" dirty="0"/>
              <a:t>Q</a:t>
            </a:r>
            <a:r>
              <a:rPr lang="en-US" altLang="en-US" dirty="0"/>
              <a:t> wish to communicate, they need to:</a:t>
            </a:r>
          </a:p>
          <a:p>
            <a:pPr lvl="1">
              <a:lnSpc>
                <a:spcPct val="90000"/>
              </a:lnSpc>
            </a:pPr>
            <a:r>
              <a:rPr lang="en-US" altLang="en-US" dirty="0"/>
              <a:t>Establish a </a:t>
            </a:r>
            <a:r>
              <a:rPr lang="en-US" altLang="en-US" b="1" i="1" dirty="0"/>
              <a:t>communication</a:t>
            </a:r>
            <a:r>
              <a:rPr lang="en-US" altLang="en-US" b="1" dirty="0"/>
              <a:t> </a:t>
            </a:r>
            <a:r>
              <a:rPr lang="en-US" altLang="en-US" b="1" i="1" dirty="0"/>
              <a:t>link</a:t>
            </a:r>
            <a:r>
              <a:rPr lang="en-US" altLang="en-US" b="1" dirty="0"/>
              <a:t> </a:t>
            </a:r>
            <a:r>
              <a:rPr lang="en-US" altLang="en-US" dirty="0"/>
              <a:t>between them</a:t>
            </a:r>
          </a:p>
          <a:p>
            <a:pPr lvl="1">
              <a:lnSpc>
                <a:spcPct val="90000"/>
              </a:lnSpc>
            </a:pPr>
            <a:r>
              <a:rPr lang="en-US" altLang="en-US" dirty="0"/>
              <a:t>Exchange messages via send/receive</a:t>
            </a:r>
          </a:p>
          <a:p>
            <a:pPr>
              <a:lnSpc>
                <a:spcPct val="90000"/>
              </a:lnSpc>
            </a:pPr>
            <a:r>
              <a:rPr lang="en-US" altLang="en-US" dirty="0"/>
              <a:t>Implementation issues:</a:t>
            </a:r>
          </a:p>
          <a:p>
            <a:pPr lvl="1"/>
            <a:r>
              <a:rPr lang="en-US" altLang="en-US" dirty="0"/>
              <a:t>How are links established?</a:t>
            </a:r>
          </a:p>
          <a:p>
            <a:pPr lvl="1"/>
            <a:r>
              <a:rPr lang="en-US" altLang="en-US" dirty="0"/>
              <a:t>Can a link be associated with more than two processes?</a:t>
            </a:r>
          </a:p>
          <a:p>
            <a:pPr lvl="1"/>
            <a:r>
              <a:rPr lang="en-US" altLang="en-US" dirty="0"/>
              <a:t>How many links can there be between every pair of communicating processes?</a:t>
            </a:r>
          </a:p>
          <a:p>
            <a:pPr lvl="1"/>
            <a:r>
              <a:rPr lang="en-US" altLang="en-US" dirty="0"/>
              <a:t>What is the capacity of a link?</a:t>
            </a:r>
          </a:p>
          <a:p>
            <a:pPr lvl="1"/>
            <a:r>
              <a:rPr lang="en-US" altLang="en-US" dirty="0"/>
              <a:t>Is the size of a message that the link can accommodate fixed or variable?</a:t>
            </a:r>
          </a:p>
          <a:p>
            <a:pPr lvl="1"/>
            <a:r>
              <a:rPr lang="en-US" altLang="en-US" dirty="0"/>
              <a:t>Is a link unidirectional or bi-directional?</a:t>
            </a:r>
          </a:p>
          <a:p>
            <a:pPr>
              <a:lnSpc>
                <a:spcPct val="90000"/>
              </a:lnSpc>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lvl="1">
              <a:lnSpc>
                <a:spcPct val="90000"/>
              </a:lnSpc>
            </a:pPr>
            <a:endParaRPr lang="en-US" altLang="en-US" sz="800" dirty="0"/>
          </a:p>
          <a:p>
            <a:pPr lvl="1">
              <a:lnSpc>
                <a:spcPct val="90000"/>
              </a:lnSpc>
              <a:buFont typeface="Monotype Sorts" pitchFamily="-84" charset="2"/>
              <a:buNone/>
            </a:pPr>
            <a:endParaRPr lang="en-US" altLang="en-US" sz="800" dirty="0"/>
          </a:p>
          <a:p>
            <a:pPr>
              <a:lnSpc>
                <a:spcPct val="90000"/>
              </a:lnSpc>
            </a:pPr>
            <a:r>
              <a:rPr lang="en-US" altLang="en-US" dirty="0"/>
              <a:t>Physical:</a:t>
            </a:r>
          </a:p>
          <a:p>
            <a:pPr lvl="1">
              <a:lnSpc>
                <a:spcPct val="90000"/>
              </a:lnSpc>
            </a:pPr>
            <a:r>
              <a:rPr lang="en-US" altLang="en-US" dirty="0"/>
              <a:t>Shared memory</a:t>
            </a:r>
          </a:p>
          <a:p>
            <a:pPr lvl="1">
              <a:lnSpc>
                <a:spcPct val="90000"/>
              </a:lnSpc>
            </a:pPr>
            <a:r>
              <a:rPr lang="en-US" altLang="en-US" dirty="0"/>
              <a:t>Hardware bus</a:t>
            </a:r>
          </a:p>
          <a:p>
            <a:pPr lvl="1">
              <a:lnSpc>
                <a:spcPct val="90000"/>
              </a:lnSpc>
            </a:pPr>
            <a:r>
              <a:rPr lang="en-US" altLang="en-US" dirty="0"/>
              <a:t>Network</a:t>
            </a:r>
          </a:p>
          <a:p>
            <a:pPr>
              <a:lnSpc>
                <a:spcPct val="90000"/>
              </a:lnSpc>
            </a:pPr>
            <a:r>
              <a:rPr lang="en-US" altLang="en-US" dirty="0"/>
              <a:t>Logical:</a:t>
            </a:r>
          </a:p>
          <a:p>
            <a:pPr lvl="1">
              <a:lnSpc>
                <a:spcPct val="90000"/>
              </a:lnSpc>
            </a:pPr>
            <a:r>
              <a:rPr lang="en-US" altLang="en-US" dirty="0"/>
              <a:t> Direct or indirect</a:t>
            </a:r>
          </a:p>
          <a:p>
            <a:pPr lvl="1">
              <a:lnSpc>
                <a:spcPct val="90000"/>
              </a:lnSpc>
            </a:pPr>
            <a:r>
              <a:rPr lang="en-US" altLang="en-US" dirty="0"/>
              <a:t> Synchronous or asynchronous</a:t>
            </a:r>
          </a:p>
          <a:p>
            <a:pPr lvl="1">
              <a:lnSpc>
                <a:spcPct val="90000"/>
              </a:lnSpc>
            </a:pPr>
            <a:r>
              <a:rPr lang="en-US" altLang="en-US" dirty="0"/>
              <a:t> Automatic or explicit buffering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en-US" altLang="en-US" dirty="0"/>
              <a:t>Direct Communication</a:t>
            </a:r>
          </a:p>
        </p:txBody>
      </p:sp>
      <p:sp>
        <p:nvSpPr>
          <p:cNvPr id="81923" name="Rectangle 3">
            <a:extLst>
              <a:ext uri="{FF2B5EF4-FFF2-40B4-BE49-F238E27FC236}">
                <a16:creationId xmlns:a16="http://schemas.microsoft.com/office/drawing/2014/main" id="{3A7D9FE3-3D61-44CD-BD78-77CFC4A0B458}"/>
              </a:ext>
            </a:extLst>
          </p:cNvPr>
          <p:cNvSpPr>
            <a:spLocks noGrp="1" noChangeArrowheads="1"/>
          </p:cNvSpPr>
          <p:nvPr>
            <p:ph type="body" idx="1"/>
          </p:nvPr>
        </p:nvSpPr>
        <p:spPr>
          <a:xfrm>
            <a:off x="904875" y="1138238"/>
            <a:ext cx="7635875" cy="4530725"/>
          </a:xfrm>
        </p:spPr>
        <p:txBody>
          <a:bodyPr/>
          <a:lstStyle/>
          <a:p>
            <a:r>
              <a:rPr lang="en-US" altLang="en-US"/>
              <a:t>Processes must name each other explicitly:</a:t>
            </a:r>
          </a:p>
          <a:p>
            <a:pPr lvl="1"/>
            <a:r>
              <a:rPr lang="en-US" altLang="en-US" b="1">
                <a:latin typeface="Courier New" panose="02070309020205020404" pitchFamily="49" charset="0"/>
              </a:rPr>
              <a:t>send</a:t>
            </a:r>
            <a:r>
              <a:rPr lang="en-US" altLang="en-US"/>
              <a:t> (</a:t>
            </a:r>
            <a:r>
              <a:rPr lang="en-US" altLang="en-US" i="1"/>
              <a:t>P, message</a:t>
            </a:r>
            <a:r>
              <a:rPr lang="en-US" altLang="en-US"/>
              <a:t>) – send a message to process P</a:t>
            </a:r>
          </a:p>
          <a:p>
            <a:pPr lvl="1"/>
            <a:r>
              <a:rPr lang="en-US" altLang="en-US" b="1">
                <a:latin typeface="Courier New" panose="02070309020205020404" pitchFamily="49" charset="0"/>
              </a:rPr>
              <a:t>receive</a:t>
            </a:r>
            <a:r>
              <a:rPr lang="en-US" altLang="en-US"/>
              <a:t>(</a:t>
            </a:r>
            <a:r>
              <a:rPr lang="en-US" altLang="en-US" i="1"/>
              <a:t>Q, message</a:t>
            </a:r>
            <a:r>
              <a:rPr lang="en-US" altLang="en-US"/>
              <a:t>) – receive a message from process Q</a:t>
            </a:r>
          </a:p>
          <a:p>
            <a:r>
              <a:rPr lang="en-US" altLang="en-US"/>
              <a:t>Properties of communication link</a:t>
            </a:r>
          </a:p>
          <a:p>
            <a:pPr lvl="1"/>
            <a:r>
              <a:rPr lang="en-US" altLang="en-US"/>
              <a:t>Links are established automatically</a:t>
            </a:r>
          </a:p>
          <a:p>
            <a:pPr lvl="1"/>
            <a:r>
              <a:rPr lang="en-US" altLang="en-US"/>
              <a:t>A link is associated with exactly one pair of communicating processes</a:t>
            </a:r>
          </a:p>
          <a:p>
            <a:pPr lvl="1"/>
            <a:r>
              <a:rPr lang="en-US" altLang="en-US"/>
              <a:t>Between each pair there exists exactly one link</a:t>
            </a:r>
          </a:p>
          <a:p>
            <a:pPr lvl="1"/>
            <a:r>
              <a:rPr lang="en-US" altLang="en-US"/>
              <a:t>The link may be unidirectional, but is usually bi-directional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en-US" altLang="en-US" dirty="0"/>
              <a:t>Indirect Communication</a:t>
            </a:r>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892175" y="1147763"/>
            <a:ext cx="7397583" cy="4073942"/>
          </a:xfrm>
        </p:spPr>
        <p:txBody>
          <a:bodyPr/>
          <a:lstStyle/>
          <a:p>
            <a:r>
              <a:rPr lang="en-US" altLang="en-US"/>
              <a:t>Messages are directed and received from mailboxes (also referred to as ports)</a:t>
            </a:r>
          </a:p>
          <a:p>
            <a:pPr lvl="1"/>
            <a:r>
              <a:rPr lang="en-US" altLang="en-US"/>
              <a:t>Each mailbox has a unique id</a:t>
            </a:r>
          </a:p>
          <a:p>
            <a:pPr lvl="1"/>
            <a:r>
              <a:rPr lang="en-US" altLang="en-US"/>
              <a:t>Processes can communicate only if they share a mailbox</a:t>
            </a:r>
          </a:p>
          <a:p>
            <a:r>
              <a:rPr lang="en-US" altLang="en-US"/>
              <a:t>Properties of communication link</a:t>
            </a:r>
          </a:p>
          <a:p>
            <a:pPr lvl="1"/>
            <a:r>
              <a:rPr lang="en-US" altLang="en-US"/>
              <a:t>Link established only if processes share a common mailbox</a:t>
            </a:r>
          </a:p>
          <a:p>
            <a:pPr lvl="1"/>
            <a:r>
              <a:rPr lang="en-US" altLang="en-US"/>
              <a:t>A link may be associated with many processes</a:t>
            </a:r>
          </a:p>
          <a:p>
            <a:pPr lvl="1"/>
            <a:r>
              <a:rPr lang="en-US" altLang="en-US"/>
              <a:t>Each pair of processes may share several communication links</a:t>
            </a:r>
          </a:p>
          <a:p>
            <a:pPr lvl="1"/>
            <a:r>
              <a:rPr lang="en-US" altLang="en-US"/>
              <a:t>Link may be unidirectional or bi-directional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882650" y="1135063"/>
            <a:ext cx="7535863" cy="3821112"/>
          </a:xfrm>
        </p:spPr>
        <p:txBody>
          <a:bodyPr/>
          <a:lstStyle/>
          <a:p>
            <a:r>
              <a:rPr lang="en-US" altLang="en-US" dirty="0"/>
              <a:t>Operations</a:t>
            </a:r>
          </a:p>
          <a:p>
            <a:pPr lvl="1"/>
            <a:r>
              <a:rPr lang="en-US" altLang="en-US" dirty="0"/>
              <a:t>Create a new mailbox (port)</a:t>
            </a:r>
          </a:p>
          <a:p>
            <a:pPr lvl="1"/>
            <a:r>
              <a:rPr lang="en-US" altLang="en-US" dirty="0"/>
              <a:t>Send and receive messages through mailbox</a:t>
            </a:r>
          </a:p>
          <a:p>
            <a:pPr lvl="1"/>
            <a:r>
              <a:rPr lang="en-US" altLang="en-US" dirty="0"/>
              <a:t>Delete a mailbox</a:t>
            </a:r>
          </a:p>
          <a:p>
            <a:r>
              <a:rPr lang="en-US" altLang="en-US" dirty="0"/>
              <a:t>Primitives are defined as:</a:t>
            </a:r>
          </a:p>
          <a:p>
            <a:pPr lvl="1"/>
            <a:r>
              <a:rPr lang="en-US" altLang="en-US" b="1" dirty="0">
                <a:latin typeface="Courier New" panose="02070309020205020404" pitchFamily="49" charset="0"/>
              </a:rPr>
              <a:t>send</a:t>
            </a:r>
            <a:r>
              <a:rPr lang="en-US" altLang="en-US" dirty="0"/>
              <a:t>(</a:t>
            </a:r>
            <a:r>
              <a:rPr lang="en-US" altLang="en-US" i="1" dirty="0"/>
              <a:t>A, message</a:t>
            </a:r>
            <a:r>
              <a:rPr lang="en-US" altLang="en-US" dirty="0"/>
              <a:t>) – send a message to mailbox A</a:t>
            </a:r>
          </a:p>
          <a:p>
            <a:pPr lvl="1"/>
            <a:r>
              <a:rPr lang="en-US" altLang="en-US" b="1" dirty="0">
                <a:latin typeface="Courier New" panose="02070309020205020404" pitchFamily="49" charset="0"/>
              </a:rPr>
              <a:t>receive</a:t>
            </a:r>
            <a:r>
              <a:rPr lang="en-US" altLang="en-US" dirty="0"/>
              <a:t>(</a:t>
            </a:r>
            <a:r>
              <a:rPr lang="en-US" altLang="en-US" i="1" dirty="0"/>
              <a:t>A, message</a:t>
            </a:r>
            <a:r>
              <a:rPr lang="en-US" altLang="en-US" dirty="0"/>
              <a:t>) – receive a message from mailbox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en-US" altLang="en-US" dirty="0"/>
              <a:t>Indirect Communication (Cont.)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882650" y="1127125"/>
            <a:ext cx="6637338" cy="4530725"/>
          </a:xfrm>
        </p:spPr>
        <p:txBody>
          <a:bodyPr/>
          <a:lstStyle/>
          <a:p>
            <a:r>
              <a:rPr lang="en-US" altLang="en-US"/>
              <a:t>Mailbox sharing</a:t>
            </a:r>
          </a:p>
          <a:p>
            <a:pPr lvl="1"/>
            <a:r>
              <a:rPr lang="en-US" altLang="en-US" i="1"/>
              <a:t>P</a:t>
            </a:r>
            <a:r>
              <a:rPr lang="en-US" altLang="en-US" i="1" baseline="-25000"/>
              <a:t>1</a:t>
            </a:r>
            <a:r>
              <a:rPr lang="en-US" altLang="en-US" i="1"/>
              <a:t>, P</a:t>
            </a:r>
            <a:r>
              <a:rPr lang="en-US" altLang="en-US" i="1" baseline="-25000"/>
              <a:t>2</a:t>
            </a:r>
            <a:r>
              <a:rPr lang="en-US" altLang="en-US" i="1"/>
              <a:t>,</a:t>
            </a:r>
            <a:r>
              <a:rPr lang="en-US" altLang="en-US"/>
              <a:t> and</a:t>
            </a:r>
            <a:r>
              <a:rPr lang="en-US" altLang="en-US" i="1"/>
              <a:t> P</a:t>
            </a:r>
            <a:r>
              <a:rPr lang="en-US" altLang="en-US" i="1" baseline="-25000"/>
              <a:t>3</a:t>
            </a:r>
            <a:r>
              <a:rPr lang="en-US" altLang="en-US"/>
              <a:t> share mailbox A</a:t>
            </a:r>
          </a:p>
          <a:p>
            <a:pPr lvl="1"/>
            <a:r>
              <a:rPr lang="en-US" altLang="en-US" i="1"/>
              <a:t>P</a:t>
            </a:r>
            <a:r>
              <a:rPr lang="en-US" altLang="en-US" i="1" baseline="-25000"/>
              <a:t>1</a:t>
            </a:r>
            <a:r>
              <a:rPr lang="en-US" altLang="en-US"/>
              <a:t>, sends; </a:t>
            </a:r>
            <a:r>
              <a:rPr lang="en-US" altLang="en-US" i="1"/>
              <a:t>P</a:t>
            </a:r>
            <a:r>
              <a:rPr lang="en-US" altLang="en-US" i="1" baseline="-25000"/>
              <a:t>2</a:t>
            </a:r>
            <a:r>
              <a:rPr lang="en-US" altLang="en-US" i="1"/>
              <a:t> </a:t>
            </a:r>
            <a:r>
              <a:rPr lang="en-US" altLang="en-US"/>
              <a:t>and</a:t>
            </a:r>
            <a:r>
              <a:rPr lang="en-US" altLang="en-US" i="1"/>
              <a:t> P</a:t>
            </a:r>
            <a:r>
              <a:rPr lang="en-US" altLang="en-US" i="1" baseline="-25000"/>
              <a:t>3</a:t>
            </a:r>
            <a:r>
              <a:rPr lang="en-US" altLang="en-US"/>
              <a:t> receive</a:t>
            </a:r>
          </a:p>
          <a:p>
            <a:pPr lvl="1"/>
            <a:r>
              <a:rPr lang="en-US" altLang="en-US"/>
              <a:t>Who gets the message?</a:t>
            </a:r>
          </a:p>
          <a:p>
            <a:r>
              <a:rPr lang="en-US" altLang="en-US"/>
              <a:t>Solutions</a:t>
            </a:r>
          </a:p>
          <a:p>
            <a:pPr lvl="1"/>
            <a:r>
              <a:rPr lang="en-US" altLang="en-US"/>
              <a:t>Allow a link to be associated with at most two processes</a:t>
            </a:r>
          </a:p>
          <a:p>
            <a:pPr lvl="1"/>
            <a:r>
              <a:rPr lang="en-US" altLang="en-US"/>
              <a:t>Allow only one process at a time to execute a receive operation</a:t>
            </a:r>
          </a:p>
          <a:p>
            <a:pPr lvl="1"/>
            <a:r>
              <a:rPr lang="en-US" altLang="en-US"/>
              <a:t>Allow the system to select arbitrarily the receiver.  Sender is notified who the receiver was.</a:t>
            </a: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en-US" altLang="en-US" dirty="0"/>
              <a:t>Indirect Communication (Cont.)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t>Synchronization</a:t>
            </a: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1230225" y="1588165"/>
            <a:ext cx="7716838" cy="4976891"/>
          </a:xfrm>
        </p:spPr>
        <p:txBody>
          <a:bodyPr/>
          <a:lstStyle/>
          <a:p>
            <a:pPr marL="379413" indent="-379413">
              <a:defRPr/>
            </a:pPr>
            <a:r>
              <a:rPr lang="en-US" b="1" dirty="0">
                <a:solidFill>
                  <a:srgbClr val="006699"/>
                </a:solidFill>
                <a:latin typeface="+mj-lt"/>
              </a:rPr>
              <a:t>Blocking</a:t>
            </a:r>
            <a:r>
              <a:rPr lang="en-US" dirty="0">
                <a:cs typeface="ＭＳ Ｐゴシック" charset="-128"/>
              </a:rPr>
              <a:t> is considered </a:t>
            </a:r>
            <a:r>
              <a:rPr lang="en-US" b="1" dirty="0">
                <a:solidFill>
                  <a:srgbClr val="006699"/>
                </a:solidFill>
                <a:latin typeface="+mj-lt"/>
              </a:rPr>
              <a:t>synchronous</a:t>
            </a:r>
          </a:p>
          <a:p>
            <a:pPr marL="798513" lvl="1" indent="-341313">
              <a:defRPr/>
            </a:pPr>
            <a:r>
              <a:rPr lang="en-US" b="1" dirty="0"/>
              <a:t>Blocking send </a:t>
            </a:r>
            <a:r>
              <a:rPr lang="en-US" dirty="0"/>
              <a:t>--</a:t>
            </a:r>
            <a:r>
              <a:rPr lang="en-US" b="1" dirty="0"/>
              <a:t> </a:t>
            </a:r>
            <a:r>
              <a:rPr lang="en-US" dirty="0"/>
              <a:t>the sender is blocked until the message is received</a:t>
            </a:r>
          </a:p>
          <a:p>
            <a:pPr marL="798513" lvl="1" indent="-341313">
              <a:defRPr/>
            </a:pPr>
            <a:r>
              <a:rPr lang="en-US" b="1" dirty="0"/>
              <a:t>Blocking receive </a:t>
            </a:r>
            <a:r>
              <a:rPr lang="en-US" dirty="0"/>
              <a:t>--</a:t>
            </a:r>
            <a:r>
              <a:rPr lang="en-US" b="1" dirty="0"/>
              <a:t> </a:t>
            </a:r>
            <a:r>
              <a:rPr lang="en-US" dirty="0"/>
              <a:t>the receiver is  blocked until a message is available</a:t>
            </a:r>
          </a:p>
          <a:p>
            <a:pPr marL="379413" indent="-379413">
              <a:defRPr/>
            </a:pPr>
            <a:r>
              <a:rPr lang="en-US" b="1" dirty="0">
                <a:solidFill>
                  <a:srgbClr val="006699"/>
                </a:solidFill>
                <a:latin typeface="+mj-lt"/>
              </a:rPr>
              <a:t>Non-blocking</a:t>
            </a:r>
            <a:r>
              <a:rPr lang="en-US" dirty="0">
                <a:cs typeface="ＭＳ Ｐゴシック" charset="-128"/>
              </a:rPr>
              <a:t> is considered </a:t>
            </a:r>
            <a:r>
              <a:rPr lang="en-US" b="1" dirty="0">
                <a:solidFill>
                  <a:srgbClr val="006699"/>
                </a:solidFill>
                <a:latin typeface="+mj-lt"/>
              </a:rPr>
              <a:t>asynchronous</a:t>
            </a:r>
          </a:p>
          <a:p>
            <a:pPr marL="798513" lvl="1" indent="-341313">
              <a:defRPr/>
            </a:pPr>
            <a:r>
              <a:rPr lang="en-US" b="1" dirty="0"/>
              <a:t>Non-blocking send</a:t>
            </a:r>
            <a:r>
              <a:rPr lang="en-US" dirty="0"/>
              <a:t> -- the sender sends the message and continue</a:t>
            </a:r>
          </a:p>
          <a:p>
            <a:pPr marL="798513" lvl="1" indent="-341313">
              <a:defRPr/>
            </a:pPr>
            <a:r>
              <a:rPr lang="en-US" b="1" dirty="0"/>
              <a:t>Non-blocking receive</a:t>
            </a:r>
            <a:r>
              <a:rPr lang="en-US" dirty="0"/>
              <a:t> -- the receiver receives:</a:t>
            </a:r>
          </a:p>
          <a:p>
            <a:pPr marL="1141413" lvl="2" indent="-341313">
              <a:defRPr/>
            </a:pPr>
            <a:r>
              <a:rPr lang="en-US" dirty="0"/>
              <a:t>A valid message,  or </a:t>
            </a:r>
          </a:p>
          <a:p>
            <a:pPr marL="1141413" lvl="2" indent="-341313">
              <a:defRPr/>
            </a:pPr>
            <a:r>
              <a:rPr lang="en-US" dirty="0"/>
              <a:t>Null message</a:t>
            </a:r>
          </a:p>
          <a:p>
            <a:pPr marL="398463" indent="-341313">
              <a:defRPr/>
            </a:pPr>
            <a:r>
              <a:rPr lang="en-US" dirty="0">
                <a:ea typeface="ＭＳ Ｐゴシック" charset="0"/>
                <a:cs typeface="ＭＳ Ｐゴシック" charset="-128"/>
              </a:rPr>
              <a:t>Different combinations possible</a:t>
            </a:r>
          </a:p>
          <a:p>
            <a:pPr marL="798513" lvl="1" indent="-341313">
              <a:defRPr/>
            </a:pPr>
            <a:r>
              <a:rPr lang="en-US" dirty="0">
                <a:ea typeface="ＭＳ Ｐゴシック" charset="0"/>
              </a:rPr>
              <a:t>If both send and receive are blocking, we have a </a:t>
            </a:r>
            <a:r>
              <a:rPr lang="en-US" b="1" dirty="0">
                <a:solidFill>
                  <a:srgbClr val="006699"/>
                </a:solidFill>
                <a:latin typeface="+mj-lt"/>
              </a:rPr>
              <a:t>rendezvous</a:t>
            </a:r>
          </a:p>
          <a:p>
            <a:pPr marL="398463" indent="-341313">
              <a:defRPr/>
            </a:pPr>
            <a:endParaRPr lang="en-US" dirty="0">
              <a:cs typeface="ＭＳ Ｐゴシック" charset="-128"/>
            </a:endParaRPr>
          </a:p>
          <a:p>
            <a:pPr marL="1141413" lvl="2" indent="-341313">
              <a:buFont typeface="Monotype Sorts" pitchFamily="-84" charset="2"/>
              <a:buChar char="l"/>
              <a:defRPr/>
            </a:pPr>
            <a:endParaRPr lang="en-US" dirty="0"/>
          </a:p>
        </p:txBody>
      </p:sp>
      <p:sp>
        <p:nvSpPr>
          <p:cNvPr id="2" name="TextBox 1">
            <a:extLst>
              <a:ext uri="{FF2B5EF4-FFF2-40B4-BE49-F238E27FC236}">
                <a16:creationId xmlns:a16="http://schemas.microsoft.com/office/drawing/2014/main" id="{5FB062E3-7EE3-4CB3-A7FD-45050A40F8C4}"/>
              </a:ext>
            </a:extLst>
          </p:cNvPr>
          <p:cNvSpPr txBox="1"/>
          <p:nvPr/>
        </p:nvSpPr>
        <p:spPr>
          <a:xfrm>
            <a:off x="866272" y="1091585"/>
            <a:ext cx="7471609" cy="369332"/>
          </a:xfrm>
          <a:prstGeom prst="rect">
            <a:avLst/>
          </a:prstGeom>
          <a:noFill/>
        </p:spPr>
        <p:txBody>
          <a:bodyPr wrap="square" rtlCol="0">
            <a:spAutoFit/>
          </a:bodyPr>
          <a:lstStyle/>
          <a:p>
            <a:pPr marL="379413" indent="-379413">
              <a:defRPr/>
            </a:pPr>
            <a:r>
              <a:rPr lang="en-US" dirty="0">
                <a:cs typeface="ＭＳ Ｐゴシック" charset="-128"/>
              </a:rPr>
              <a:t>Message passing may be either blocking or non-blocking</a:t>
            </a:r>
          </a:p>
        </p:txBody>
      </p:sp>
    </p:spTree>
    <p:extLst>
      <p:ext uri="{BB962C8B-B14F-4D97-AF65-F5344CB8AC3E}">
        <p14:creationId xmlns:p14="http://schemas.microsoft.com/office/powerpoint/2010/main" val="161592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882650" y="1127125"/>
            <a:ext cx="6637338" cy="4530725"/>
          </a:xfrm>
        </p:spPr>
        <p:txBody>
          <a:bodyPr/>
          <a:lstStyle/>
          <a:p>
            <a:r>
              <a:rPr lang="en-US" altLang="en-US" dirty="0"/>
              <a:t>Producer</a:t>
            </a:r>
          </a:p>
          <a:p>
            <a:pPr>
              <a:spcBef>
                <a:spcPct val="0"/>
              </a:spcBef>
              <a:buClrTx/>
              <a:buSzTx/>
              <a:buFont typeface="Monotype Sorts" pitchFamily="-84" charset="2"/>
              <a:buNone/>
            </a:pPr>
            <a:r>
              <a:rPr lang="en-US" altLang="en-US" dirty="0">
                <a:cs typeface="Courier New" panose="02070309020205020404" pitchFamily="49" charset="0"/>
              </a:rPr>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produce an item in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send(</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a:t>
            </a:r>
            <a:r>
              <a:rPr kumimoji="0" lang="en-US" altLang="en-US"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endParaRPr lang="en-US" altLang="en-US" dirty="0"/>
          </a:p>
          <a:p>
            <a:r>
              <a:rPr lang="en-US" altLang="en-US" dirty="0"/>
              <a:t>Consumer</a:t>
            </a:r>
          </a:p>
          <a:p>
            <a:pPr>
              <a:spcBef>
                <a:spcPct val="0"/>
              </a:spcBef>
              <a:buClrTx/>
              <a:buSzTx/>
              <a:buFont typeface="Monotype Sorts" pitchFamily="-84" charset="2"/>
              <a:buNone/>
            </a:pPr>
            <a:r>
              <a:rPr lang="en-US" altLang="en-US" dirty="0"/>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receive(</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consume the item in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endParaRPr lang="en-US" altLang="en-US"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en-US" altLang="en-US"/>
              <a:t>Process Concept (Cont.)</a:t>
            </a:r>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793750" y="1203325"/>
            <a:ext cx="6949621" cy="4595132"/>
          </a:xfrm>
        </p:spPr>
        <p:txBody>
          <a:bodyPr/>
          <a:lstStyle/>
          <a:p>
            <a:r>
              <a:rPr lang="en-US" altLang="en-US" dirty="0"/>
              <a:t>Program is </a:t>
            </a:r>
            <a:r>
              <a:rPr lang="en-US" altLang="en-US" b="1" dirty="0"/>
              <a:t>passive</a:t>
            </a:r>
            <a:r>
              <a:rPr lang="en-US" altLang="en-US" dirty="0"/>
              <a:t> entity stored on disk (</a:t>
            </a:r>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r>
              <a:rPr lang="en-US" altLang="en-US" dirty="0"/>
              <a:t>); process is </a:t>
            </a:r>
            <a:r>
              <a:rPr lang="en-US" altLang="en-US" b="1" dirty="0"/>
              <a:t>active</a:t>
            </a:r>
            <a:r>
              <a:rPr lang="en-US" altLang="en-US" b="1" i="1" dirty="0"/>
              <a:t> </a:t>
            </a:r>
          </a:p>
          <a:p>
            <a:pPr lvl="1"/>
            <a:r>
              <a:rPr lang="en-US" altLang="en-US" dirty="0"/>
              <a:t>Program becomes process when an executable file is loaded into memory</a:t>
            </a:r>
          </a:p>
          <a:p>
            <a:r>
              <a:rPr lang="en-US" altLang="en-US" dirty="0"/>
              <a:t>Execution of program started via GUI mouse clicks, command line entry of its name, etc.</a:t>
            </a:r>
          </a:p>
          <a:p>
            <a:r>
              <a:rPr lang="en-US" altLang="en-US" dirty="0"/>
              <a:t>One program can be several processes</a:t>
            </a:r>
          </a:p>
          <a:p>
            <a:pPr lvl="1"/>
            <a:r>
              <a:rPr lang="en-US" altLang="en-US" dirty="0"/>
              <a:t>Consider multiple users executing the same program</a:t>
            </a:r>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en-US" altLang="en-US"/>
              <a:t>Buffering</a:t>
            </a: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4530725"/>
          </a:xfrm>
        </p:spPr>
        <p:txBody>
          <a:bodyPr/>
          <a:lstStyle/>
          <a:p>
            <a:r>
              <a:rPr lang="en-US" altLang="en-US"/>
              <a:t>Queue of messages attached to the link.</a:t>
            </a:r>
          </a:p>
          <a:p>
            <a:r>
              <a:rPr lang="en-US" altLang="en-US"/>
              <a:t>Implemented in one of three ways</a:t>
            </a:r>
          </a:p>
          <a:p>
            <a:pPr lvl="1">
              <a:buFont typeface="Monotype Sorts" pitchFamily="-84" charset="2"/>
              <a:buNone/>
            </a:pPr>
            <a:r>
              <a:rPr lang="en-US" altLang="en-US">
                <a:solidFill>
                  <a:srgbClr val="CC6600"/>
                </a:solidFill>
              </a:rPr>
              <a:t>1.</a:t>
            </a:r>
            <a:r>
              <a:rPr lang="en-US" altLang="en-US"/>
              <a:t>	Zero capacity – no messages are queued on a link.</a:t>
            </a:r>
            <a:br>
              <a:rPr lang="en-US" altLang="en-US"/>
            </a:br>
            <a:r>
              <a:rPr lang="en-US" altLang="en-US"/>
              <a:t>Sender must wait for receiver (rendezvous)</a:t>
            </a:r>
          </a:p>
          <a:p>
            <a:pPr lvl="1">
              <a:buFont typeface="Monotype Sorts" pitchFamily="-84" charset="2"/>
              <a:buNone/>
            </a:pPr>
            <a:r>
              <a:rPr lang="en-US" altLang="en-US">
                <a:solidFill>
                  <a:srgbClr val="CC6600"/>
                </a:solidFill>
              </a:rPr>
              <a:t>2.</a:t>
            </a:r>
            <a:r>
              <a:rPr lang="en-US" altLang="en-US"/>
              <a:t>	Bounded capacity – finite length of </a:t>
            </a:r>
            <a:r>
              <a:rPr lang="en-US" altLang="en-US" i="1"/>
              <a:t>n</a:t>
            </a:r>
            <a:r>
              <a:rPr lang="en-US" altLang="en-US"/>
              <a:t> messages</a:t>
            </a:r>
            <a:br>
              <a:rPr lang="en-US" altLang="en-US"/>
            </a:br>
            <a:r>
              <a:rPr lang="en-US" altLang="en-US"/>
              <a:t>Sender must wait if link full</a:t>
            </a:r>
          </a:p>
          <a:p>
            <a:pPr lvl="1">
              <a:buFont typeface="Monotype Sorts" pitchFamily="-84" charset="2"/>
              <a:buNone/>
            </a:pPr>
            <a:r>
              <a:rPr lang="en-US" altLang="en-US">
                <a:solidFill>
                  <a:srgbClr val="CC6600"/>
                </a:solidFill>
              </a:rPr>
              <a:t>3.</a:t>
            </a:r>
            <a:r>
              <a:rPr lang="en-US" altLang="en-US"/>
              <a:t>	Unbounded capacity – infinite length </a:t>
            </a:r>
            <a:br>
              <a:rPr lang="en-US" altLang="en-US"/>
            </a:br>
            <a:r>
              <a:rPr lang="en-US" altLang="en-US"/>
              <a:t>Sender never waits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102403" name="Content Placeholder 2">
            <a:extLst>
              <a:ext uri="{FF2B5EF4-FFF2-40B4-BE49-F238E27FC236}">
                <a16:creationId xmlns:a16="http://schemas.microsoft.com/office/drawing/2014/main" id="{F7B5A04B-9E69-4538-9F47-9CD69C217C70}"/>
              </a:ext>
            </a:extLst>
          </p:cNvPr>
          <p:cNvSpPr>
            <a:spLocks noGrp="1" noChangeArrowheads="1"/>
          </p:cNvSpPr>
          <p:nvPr>
            <p:ph idx="1"/>
          </p:nvPr>
        </p:nvSpPr>
        <p:spPr>
          <a:xfrm>
            <a:off x="854075" y="1076325"/>
            <a:ext cx="7645400" cy="4530725"/>
          </a:xfrm>
        </p:spPr>
        <p:txBody>
          <a:bodyPr/>
          <a:lstStyle/>
          <a:p>
            <a:r>
              <a:rPr lang="en-US" altLang="en-US" dirty="0"/>
              <a:t>Mach communication is message based</a:t>
            </a:r>
          </a:p>
          <a:p>
            <a:pPr lvl="1"/>
            <a:r>
              <a:rPr lang="en-US" altLang="en-US" dirty="0"/>
              <a:t>Even system calls are messages</a:t>
            </a:r>
          </a:p>
          <a:p>
            <a:pPr lvl="1"/>
            <a:r>
              <a:rPr lang="en-US" altLang="en-US" dirty="0"/>
              <a:t>Each task gets two ports at creation  - Kernel and Notify</a:t>
            </a:r>
          </a:p>
          <a:p>
            <a:pPr lvl="1"/>
            <a:r>
              <a:rPr lang="en-US" altLang="en-US" dirty="0"/>
              <a:t>Messages are sent and received using the </a:t>
            </a:r>
            <a:r>
              <a:rPr lang="en-US" altLang="en-US" b="1" dirty="0" err="1">
                <a:latin typeface="Courier New" panose="02070309020205020404" pitchFamily="49" charset="0"/>
              </a:rPr>
              <a:t>mach_msg</a:t>
            </a:r>
            <a:r>
              <a:rPr lang="en-US" altLang="en-US" b="1" dirty="0">
                <a:latin typeface="Courier New" panose="02070309020205020404" pitchFamily="49" charset="0"/>
              </a:rPr>
              <a:t>() </a:t>
            </a:r>
            <a:r>
              <a:rPr lang="en-US" altLang="en-US" dirty="0"/>
              <a:t>function</a:t>
            </a:r>
          </a:p>
          <a:p>
            <a:pPr lvl="1"/>
            <a:r>
              <a:rPr lang="en-US" altLang="en-US" dirty="0"/>
              <a:t>Ports needed for communication, created via</a:t>
            </a:r>
          </a:p>
          <a:p>
            <a:pPr lvl="1">
              <a:buFont typeface="Monotype Sorts" pitchFamily="-84" charset="2"/>
              <a:buNone/>
            </a:pPr>
            <a:r>
              <a:rPr lang="en-US" altLang="en-US" b="1" dirty="0">
                <a:latin typeface="Courier New" panose="02070309020205020404" pitchFamily="49" charset="0"/>
              </a:rPr>
              <a:t>	      </a:t>
            </a:r>
            <a:r>
              <a:rPr lang="en-US" altLang="en-US" b="1" dirty="0" err="1">
                <a:latin typeface="Courier New" panose="02070309020205020404" pitchFamily="49" charset="0"/>
              </a:rPr>
              <a:t>mach_port_allocate</a:t>
            </a:r>
            <a:r>
              <a:rPr lang="en-US" altLang="en-US" b="1" dirty="0">
                <a:latin typeface="Courier New" panose="02070309020205020404" pitchFamily="49" charset="0"/>
              </a:rPr>
              <a:t>()</a:t>
            </a:r>
          </a:p>
          <a:p>
            <a:pPr lvl="1"/>
            <a:r>
              <a:rPr lang="en-US" altLang="en-US" dirty="0"/>
              <a:t>Send and receive are flexible; for example four options if mailbox full:</a:t>
            </a:r>
          </a:p>
          <a:p>
            <a:pPr lvl="2"/>
            <a:r>
              <a:rPr lang="en-US" altLang="en-US" dirty="0"/>
              <a:t>Wait indefinitely</a:t>
            </a:r>
          </a:p>
          <a:p>
            <a:pPr lvl="2"/>
            <a:r>
              <a:rPr lang="en-US" altLang="en-US" dirty="0"/>
              <a:t>Wait at most n milliseconds</a:t>
            </a:r>
          </a:p>
          <a:p>
            <a:pPr lvl="2"/>
            <a:r>
              <a:rPr lang="en-US" altLang="en-US" dirty="0"/>
              <a:t>Return immediately</a:t>
            </a:r>
          </a:p>
          <a:p>
            <a:pPr lvl="2"/>
            <a:r>
              <a:rPr lang="en-US" altLang="en-US" dirty="0"/>
              <a:t>Temporarily cache a message</a:t>
            </a:r>
          </a:p>
          <a:p>
            <a:pPr lvl="1"/>
            <a:endParaRPr lang="en-US" altLang="en-US" b="1" dirty="0">
              <a:latin typeface="Courier New" panose="02070309020205020404" pitchFamily="49"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Courier New" panose="02070309020205020404" pitchFamily="49" charset="0"/>
              </a:rPr>
              <a:t>#include&lt;mach/mach.h&gt; </a:t>
            </a:r>
          </a:p>
          <a:p>
            <a:pPr>
              <a:spcBef>
                <a:spcPct val="0"/>
              </a:spcBef>
              <a:buClrTx/>
              <a:buSzTx/>
              <a:buFontTx/>
              <a:buNone/>
            </a:pPr>
            <a:endParaRPr kumimoji="0" lang="en-US" altLang="en-US" b="1">
              <a:latin typeface="Courier New" panose="02070309020205020404" pitchFamily="49" charset="0"/>
            </a:endParaRPr>
          </a:p>
          <a:p>
            <a:pPr>
              <a:spcBef>
                <a:spcPct val="0"/>
              </a:spcBef>
              <a:buClrTx/>
              <a:buSzTx/>
              <a:buFontTx/>
              <a:buNone/>
            </a:pPr>
            <a:r>
              <a:rPr kumimoji="0" lang="en-US" altLang="en-US" b="1">
                <a:latin typeface="Courier New" panose="02070309020205020404" pitchFamily="49" charset="0"/>
              </a:rPr>
              <a:t>struct message </a:t>
            </a:r>
            <a:r>
              <a:rPr kumimoji="0" lang="en-US" altLang="en-US" sz="1400" b="1">
                <a:latin typeface="Courier New" panose="02070309020205020404" pitchFamily="49" charset="0"/>
              </a:rPr>
              <a:t>{</a:t>
            </a:r>
            <a:br>
              <a:rPr kumimoji="0" lang="en-US" altLang="en-US" sz="1400" b="1">
                <a:latin typeface="Courier New" panose="02070309020205020404" pitchFamily="49" charset="0"/>
              </a:rPr>
            </a:br>
            <a:r>
              <a:rPr kumimoji="0" lang="en-US" altLang="en-US" sz="1400" b="1">
                <a:latin typeface="Courier New" panose="02070309020205020404" pitchFamily="49" charset="0"/>
              </a:rPr>
              <a:t>	</a:t>
            </a:r>
            <a:r>
              <a:rPr kumimoji="0" lang="en-US" altLang="en-US" b="1">
                <a:latin typeface="Courier New" panose="02070309020205020404" pitchFamily="49" charset="0"/>
              </a:rPr>
              <a:t>mach_msg_header_t header; </a:t>
            </a:r>
          </a:p>
          <a:p>
            <a:pPr>
              <a:spcBef>
                <a:spcPct val="0"/>
              </a:spcBef>
              <a:buClrTx/>
              <a:buSzTx/>
              <a:buFontTx/>
              <a:buNone/>
            </a:pPr>
            <a:r>
              <a:rPr kumimoji="0" lang="en-US" altLang="en-US" b="1">
                <a:latin typeface="Courier New" panose="02070309020205020404" pitchFamily="49" charset="0"/>
              </a:rPr>
              <a:t>	int data; </a:t>
            </a:r>
          </a:p>
          <a:p>
            <a:pPr>
              <a:spcBef>
                <a:spcPct val="0"/>
              </a:spcBef>
              <a:buClrTx/>
              <a:buSzTx/>
              <a:buFontTx/>
              <a:buNone/>
            </a:pPr>
            <a:r>
              <a:rPr kumimoji="0" lang="en-US" altLang="en-US" sz="1400" b="1">
                <a:latin typeface="Courier New" panose="02070309020205020404" pitchFamily="49" charset="0"/>
              </a:rPr>
              <a:t>}</a:t>
            </a:r>
            <a:r>
              <a:rPr kumimoji="0" lang="en-US" altLang="en-US" b="1">
                <a:latin typeface="Courier New" panose="02070309020205020404" pitchFamily="49" charset="0"/>
              </a:rPr>
              <a:t>;</a:t>
            </a:r>
            <a:br>
              <a:rPr kumimoji="0" lang="en-US" altLang="en-US" b="1">
                <a:latin typeface="Courier New" panose="02070309020205020404" pitchFamily="49" charset="0"/>
              </a:rPr>
            </a:br>
            <a:br>
              <a:rPr kumimoji="0" lang="en-US" altLang="en-US" b="1">
                <a:latin typeface="Courier New" panose="02070309020205020404" pitchFamily="49" charset="0"/>
              </a:rPr>
            </a:br>
            <a:r>
              <a:rPr kumimoji="0" lang="en-US" altLang="en-US" b="1">
                <a:latin typeface="Courier New" panose="02070309020205020404" pitchFamily="49" charset="0"/>
              </a:rPr>
              <a:t>mach port t client; </a:t>
            </a:r>
          </a:p>
          <a:p>
            <a:pPr>
              <a:spcBef>
                <a:spcPct val="0"/>
              </a:spcBef>
              <a:buClrTx/>
              <a:buSzTx/>
              <a:buFontTx/>
              <a:buNone/>
            </a:pPr>
            <a:r>
              <a:rPr kumimoji="0" lang="en-US" altLang="en-US" b="1">
                <a:latin typeface="Courier New" panose="02070309020205020404" pitchFamily="49" charset="0"/>
              </a:rPr>
              <a:t>mach port t server;</a:t>
            </a:r>
            <a:br>
              <a:rPr kumimoji="0" lang="en-US" altLang="en-US" b="1">
                <a:latin typeface="Courier New" panose="02070309020205020404" pitchFamily="49" charset="0"/>
              </a:rPr>
            </a:br>
            <a:endParaRPr kumimoji="0" lang="en-US" altLang="en-US" b="1">
              <a:latin typeface="Courier New" panose="02070309020205020404" pitchFamily="49"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869950" y="1154113"/>
            <a:ext cx="6950075" cy="4530725"/>
          </a:xfrm>
        </p:spPr>
        <p:txBody>
          <a:bodyPr/>
          <a:lstStyle/>
          <a:p>
            <a:r>
              <a:rPr lang="en-US" altLang="en-US" dirty="0"/>
              <a:t>Message-passing centric via </a:t>
            </a:r>
            <a:r>
              <a:rPr lang="en-US" altLang="en-US" b="1" dirty="0">
                <a:solidFill>
                  <a:srgbClr val="006699"/>
                </a:solidFill>
                <a:latin typeface="+mj-lt"/>
              </a:rPr>
              <a:t>advanced</a:t>
            </a:r>
            <a:r>
              <a:rPr lang="en-US" altLang="en-US" b="1" dirty="0">
                <a:solidFill>
                  <a:srgbClr val="0000FF"/>
                </a:solidFill>
              </a:rPr>
              <a:t> </a:t>
            </a:r>
            <a:r>
              <a:rPr lang="en-US" altLang="en-US" b="1" dirty="0">
                <a:solidFill>
                  <a:srgbClr val="006699"/>
                </a:solidFill>
                <a:latin typeface="+mj-lt"/>
              </a:rPr>
              <a:t>local</a:t>
            </a:r>
            <a:r>
              <a:rPr lang="en-US" altLang="en-US" b="1" dirty="0">
                <a:solidFill>
                  <a:srgbClr val="0000FF"/>
                </a:solidFill>
              </a:rPr>
              <a:t> </a:t>
            </a:r>
            <a:r>
              <a:rPr lang="en-US" altLang="en-US" b="1" dirty="0">
                <a:solidFill>
                  <a:srgbClr val="006699"/>
                </a:solidFill>
                <a:latin typeface="+mj-lt"/>
              </a:rPr>
              <a:t>procedure</a:t>
            </a:r>
            <a:r>
              <a:rPr lang="en-US" altLang="en-US" b="1" dirty="0">
                <a:solidFill>
                  <a:srgbClr val="0000FF"/>
                </a:solidFill>
              </a:rPr>
              <a:t> </a:t>
            </a:r>
            <a:r>
              <a:rPr lang="en-US" altLang="en-US" b="1" dirty="0">
                <a:solidFill>
                  <a:srgbClr val="006699"/>
                </a:solidFill>
                <a:latin typeface="+mj-lt"/>
              </a:rPr>
              <a:t>call</a:t>
            </a:r>
            <a:r>
              <a:rPr lang="en-US" altLang="en-US" b="1" dirty="0">
                <a:solidFill>
                  <a:srgbClr val="0000FF"/>
                </a:solidFill>
              </a:rPr>
              <a:t> </a:t>
            </a:r>
            <a:r>
              <a:rPr lang="en-US" altLang="en-US" b="1" dirty="0">
                <a:solidFill>
                  <a:srgbClr val="000000"/>
                </a:solidFill>
              </a:rPr>
              <a:t>(</a:t>
            </a:r>
            <a:r>
              <a:rPr lang="en-US" altLang="en-US" b="1" dirty="0">
                <a:solidFill>
                  <a:srgbClr val="006699"/>
                </a:solidFill>
                <a:latin typeface="+mj-lt"/>
              </a:rPr>
              <a:t>LPC</a:t>
            </a:r>
            <a:r>
              <a:rPr lang="en-US" altLang="en-US" b="1" dirty="0">
                <a:solidFill>
                  <a:srgbClr val="000000"/>
                </a:solidFill>
              </a:rPr>
              <a:t>)</a:t>
            </a:r>
            <a:r>
              <a:rPr lang="en-US" altLang="en-US" dirty="0"/>
              <a:t> facility</a:t>
            </a:r>
          </a:p>
          <a:p>
            <a:pPr lvl="1"/>
            <a:r>
              <a:rPr lang="en-US" altLang="en-US" dirty="0"/>
              <a:t>Only works between processes on the same system</a:t>
            </a:r>
          </a:p>
          <a:p>
            <a:pPr lvl="1"/>
            <a:r>
              <a:rPr lang="en-US" altLang="en-US" dirty="0"/>
              <a:t>Uses ports (like mailboxes) to establish and maintain communication channels</a:t>
            </a:r>
          </a:p>
          <a:p>
            <a:pPr lvl="1"/>
            <a:r>
              <a:rPr lang="en-US" altLang="en-US" dirty="0"/>
              <a:t>Communication works as follows:</a:t>
            </a:r>
          </a:p>
          <a:p>
            <a:pPr lvl="2"/>
            <a:r>
              <a:rPr lang="en-US" altLang="en-US" dirty="0"/>
              <a:t>The client opens a handle to the subsystem’</a:t>
            </a:r>
            <a:r>
              <a:rPr lang="en-US" altLang="ja-JP" dirty="0"/>
              <a:t>s </a:t>
            </a:r>
            <a:r>
              <a:rPr lang="en-US" altLang="ja-JP" b="1" dirty="0">
                <a:solidFill>
                  <a:srgbClr val="006699"/>
                </a:solidFill>
                <a:latin typeface="+mj-lt"/>
              </a:rPr>
              <a:t>connection</a:t>
            </a:r>
            <a:r>
              <a:rPr lang="en-US" altLang="ja-JP" b="1" dirty="0">
                <a:solidFill>
                  <a:srgbClr val="0000FF"/>
                </a:solidFill>
              </a:rPr>
              <a:t> </a:t>
            </a:r>
            <a:r>
              <a:rPr lang="en-US" altLang="ja-JP" b="1" dirty="0">
                <a:solidFill>
                  <a:srgbClr val="006699"/>
                </a:solidFill>
                <a:latin typeface="+mj-lt"/>
              </a:rPr>
              <a:t>port</a:t>
            </a:r>
            <a:r>
              <a:rPr lang="en-US" altLang="ja-JP" dirty="0"/>
              <a:t> object.</a:t>
            </a:r>
          </a:p>
          <a:p>
            <a:pPr lvl="2"/>
            <a:r>
              <a:rPr lang="en-US" altLang="en-US" dirty="0"/>
              <a:t>The client sends a connection request.</a:t>
            </a:r>
          </a:p>
          <a:p>
            <a:pPr lvl="2"/>
            <a:r>
              <a:rPr lang="en-US" altLang="en-US" dirty="0"/>
              <a:t>The server creates two private </a:t>
            </a:r>
            <a:r>
              <a:rPr lang="en-US" altLang="en-US" b="1" dirty="0">
                <a:solidFill>
                  <a:srgbClr val="006699"/>
                </a:solidFill>
                <a:latin typeface="+mj-lt"/>
              </a:rPr>
              <a:t>communication</a:t>
            </a:r>
            <a:r>
              <a:rPr lang="en-US" altLang="en-US" b="1" dirty="0">
                <a:solidFill>
                  <a:srgbClr val="0000FF"/>
                </a:solidFill>
              </a:rPr>
              <a:t> </a:t>
            </a:r>
            <a:r>
              <a:rPr lang="en-US" altLang="en-US" b="1" dirty="0">
                <a:solidFill>
                  <a:srgbClr val="006699"/>
                </a:solidFill>
                <a:latin typeface="+mj-lt"/>
              </a:rPr>
              <a:t>ports</a:t>
            </a:r>
            <a:r>
              <a:rPr lang="en-US" altLang="en-US" b="1" dirty="0">
                <a:solidFill>
                  <a:srgbClr val="0000FF"/>
                </a:solidFill>
              </a:rPr>
              <a:t> </a:t>
            </a:r>
            <a:r>
              <a:rPr lang="en-US" altLang="en-US" dirty="0"/>
              <a:t>and returns the handle to one of them to the client.</a:t>
            </a:r>
          </a:p>
          <a:p>
            <a:pPr lvl="2"/>
            <a:r>
              <a:rPr lang="en-US" altLang="en-US" dirty="0"/>
              <a:t>The client and server use the corresponding port handle to send messages or callbacks and to listen for replies.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en-US" altLang="en-US"/>
              <a:t>Process in Memory</a:t>
            </a:r>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874713" y="1154113"/>
            <a:ext cx="7588250" cy="4530725"/>
          </a:xfrm>
        </p:spPr>
        <p:txBody>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b="1"/>
              <a:t>Ordinary pipes </a:t>
            </a:r>
            <a:r>
              <a:rPr lang="en-US" altLang="en-US"/>
              <a:t>– cannot be accessed  from outside the process that created it. Typically, a parent process creates a pipe and uses it to communicate with a child process that it created. </a:t>
            </a:r>
          </a:p>
          <a:p>
            <a:r>
              <a:rPr lang="en-US" altLang="en-US" b="1"/>
              <a:t>Named pipes </a:t>
            </a:r>
            <a:r>
              <a:rPr lang="en-US" altLang="en-US"/>
              <a:t>– can be accessed without a parent-child relationship.</a:t>
            </a:r>
          </a:p>
          <a:p>
            <a:pPr>
              <a:buFont typeface="Monotype Sorts" pitchFamily="-84" charset="2"/>
              <a:buNone/>
            </a:pPr>
            <a:endParaRPr lang="en-US" altLang="en-US"/>
          </a:p>
          <a:p>
            <a:pPr lvl="1"/>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r>
              <a:rPr lang="en-US" altLang="en-US" dirty="0"/>
              <a:t>Ordinary Pipes</a:t>
            </a:r>
            <a:r>
              <a:rPr lang="en-US" altLang="en-US" b="1" dirty="0"/>
              <a:t> </a:t>
            </a:r>
            <a:r>
              <a:rPr lang="en-US" altLang="en-US" dirty="0"/>
              <a:t>allow communication in standard producer-consumer style</a:t>
            </a:r>
          </a:p>
          <a:p>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r>
              <a:rPr lang="en-US" altLang="en-US" dirty="0"/>
              <a:t>Ordinary pipes are therefore unidirectional</a:t>
            </a:r>
          </a:p>
          <a:p>
            <a:r>
              <a:rPr lang="en-US" altLang="en-US" dirty="0"/>
              <a:t>Require parent-child relationship between communicating processes</a:t>
            </a:r>
          </a:p>
          <a:p>
            <a:pPr>
              <a:buFont typeface="Monotype Sorts" pitchFamily="-84" charset="2"/>
              <a:buNone/>
            </a:pPr>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pPr>
              <a:buFont typeface="Monotype Sorts" pitchFamily="-84" charset="2"/>
              <a:buNone/>
            </a:pPr>
            <a:endParaRPr lang="en-US" altLang="en-US" sz="800" dirty="0"/>
          </a:p>
          <a:p>
            <a:r>
              <a:rPr lang="en-US" altLang="en-US" dirty="0"/>
              <a:t>Windows calls these </a:t>
            </a:r>
            <a:r>
              <a:rPr lang="en-US" altLang="en-US" b="1" dirty="0">
                <a:solidFill>
                  <a:srgbClr val="006699"/>
                </a:solidFill>
                <a:latin typeface="+mj-lt"/>
              </a:rPr>
              <a:t>anonymous</a:t>
            </a:r>
            <a:r>
              <a:rPr lang="en-US" altLang="en-US" b="1" dirty="0">
                <a:solidFill>
                  <a:srgbClr val="0000FF"/>
                </a:solidFill>
              </a:rPr>
              <a:t> </a:t>
            </a:r>
            <a:r>
              <a:rPr lang="en-US" altLang="en-US" b="1" dirty="0">
                <a:solidFill>
                  <a:srgbClr val="006699"/>
                </a:solidFill>
                <a:latin typeface="+mj-lt"/>
              </a:rPr>
              <a:t>pipes</a:t>
            </a: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530600"/>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r>
              <a:rPr lang="en-US" altLang="en-US"/>
              <a:t>Named Pipes are more powerful than ordinary pipes</a:t>
            </a:r>
          </a:p>
          <a:p>
            <a:r>
              <a:rPr lang="en-US" altLang="en-US"/>
              <a:t>Communication is bidirectional</a:t>
            </a:r>
          </a:p>
          <a:p>
            <a:r>
              <a:rPr lang="en-US" altLang="en-US"/>
              <a:t>No parent-child relationship is necessary between the communicating processes</a:t>
            </a:r>
          </a:p>
          <a:p>
            <a:r>
              <a:rPr lang="en-US" altLang="en-US"/>
              <a:t>Several processes can use the named pipe for communication</a:t>
            </a:r>
          </a:p>
          <a:p>
            <a:r>
              <a:rPr lang="en-US" altLang="en-US"/>
              <a:t>Provided on both UNIX and Windows systems</a:t>
            </a:r>
          </a:p>
          <a:p>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r>
              <a:rPr lang="en-US" altLang="en-US"/>
              <a:t>Sockets</a:t>
            </a:r>
          </a:p>
          <a:p>
            <a:r>
              <a:rPr lang="en-US" altLang="en-US"/>
              <a:t>Remote Procedure Calls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876300" y="1154113"/>
            <a:ext cx="7632700" cy="4530725"/>
          </a:xfrm>
        </p:spPr>
        <p:txBody>
          <a:bodyPr/>
          <a:lstStyle/>
          <a:p>
            <a:r>
              <a:rPr lang="en-US" altLang="en-US" dirty="0"/>
              <a:t>A </a:t>
            </a:r>
            <a:r>
              <a:rPr lang="en-US" altLang="en-US" b="1" dirty="0">
                <a:solidFill>
                  <a:srgbClr val="006699"/>
                </a:solidFill>
                <a:latin typeface="+mj-lt"/>
              </a:rPr>
              <a:t>socket</a:t>
            </a:r>
            <a:r>
              <a:rPr lang="en-US" altLang="en-US" b="1" dirty="0">
                <a:solidFill>
                  <a:srgbClr val="0000FF"/>
                </a:solidFill>
              </a:rPr>
              <a:t> </a:t>
            </a:r>
            <a:r>
              <a:rPr lang="en-US" altLang="en-US" dirty="0"/>
              <a:t>is defined as an endpoint for communication</a:t>
            </a:r>
            <a:endParaRPr lang="en-US" altLang="en-US" sz="800" dirty="0"/>
          </a:p>
          <a:p>
            <a:r>
              <a:rPr lang="en-US" altLang="en-US" dirty="0"/>
              <a:t>Concatenation of IP address and </a:t>
            </a:r>
            <a:r>
              <a:rPr lang="en-US" altLang="en-US" b="1" dirty="0">
                <a:solidFill>
                  <a:srgbClr val="006699"/>
                </a:solidFill>
                <a:latin typeface="+mj-lt"/>
              </a:rPr>
              <a:t>port</a:t>
            </a:r>
            <a:r>
              <a:rPr lang="en-US" altLang="en-US" dirty="0"/>
              <a:t> – a number included at start of message packet to differentiate network services on a host</a:t>
            </a:r>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800" b="1" dirty="0"/>
          </a:p>
          <a:p>
            <a:r>
              <a:rPr lang="en-US" altLang="en-US" dirty="0"/>
              <a:t>Communication consists between a pair of sockets</a:t>
            </a:r>
            <a:endParaRPr lang="en-US" altLang="en-US" sz="800" dirty="0"/>
          </a:p>
          <a:p>
            <a:r>
              <a:rPr lang="en-US" altLang="en-US" dirty="0"/>
              <a:t>All ports below 1024 are </a:t>
            </a:r>
            <a:r>
              <a:rPr lang="en-US" altLang="en-US" b="1" i="1" dirty="0"/>
              <a:t>well known</a:t>
            </a:r>
            <a:r>
              <a:rPr lang="en-US" altLang="en-US" dirty="0"/>
              <a:t>, used for standard services</a:t>
            </a:r>
            <a:endParaRPr lang="en-US" altLang="en-US" sz="800" dirty="0"/>
          </a:p>
          <a:p>
            <a:r>
              <a:rPr lang="en-US" altLang="en-US" dirty="0"/>
              <a:t>Special IP address 127.0.0.1 (</a:t>
            </a:r>
            <a:r>
              <a:rPr lang="en-US" altLang="en-US" b="1" dirty="0">
                <a:solidFill>
                  <a:srgbClr val="006699"/>
                </a:solidFill>
                <a:latin typeface="+mj-lt"/>
              </a:rPr>
              <a:t>loopback</a:t>
            </a:r>
            <a:r>
              <a:rPr lang="en-US" altLang="en-US" dirty="0"/>
              <a:t>) to refer to system on which process is running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806450" y="1233488"/>
            <a:ext cx="3419475" cy="4530725"/>
          </a:xfrm>
        </p:spPr>
        <p:txBody>
          <a:bodyPr/>
          <a:lstStyle/>
          <a:p>
            <a:r>
              <a:rPr lang="en-US" altLang="en-US" dirty="0"/>
              <a:t>Three types of sockets</a:t>
            </a:r>
          </a:p>
          <a:p>
            <a:pPr lvl="1"/>
            <a:r>
              <a:rPr lang="en-US" altLang="en-US" b="1" dirty="0">
                <a:solidFill>
                  <a:srgbClr val="006699"/>
                </a:solidFill>
                <a:latin typeface="+mj-lt"/>
              </a:rPr>
              <a:t>Connection-oriented</a:t>
            </a:r>
            <a:r>
              <a:rPr lang="en-US" altLang="en-US" b="1" dirty="0">
                <a:solidFill>
                  <a:srgbClr val="0000FF"/>
                </a:solidFill>
              </a:rPr>
              <a:t> </a:t>
            </a:r>
            <a:r>
              <a:rPr lang="en-US" altLang="en-US" dirty="0"/>
              <a:t>(</a:t>
            </a:r>
            <a:r>
              <a:rPr lang="en-US" altLang="en-US" b="1" dirty="0">
                <a:solidFill>
                  <a:srgbClr val="006699"/>
                </a:solidFill>
                <a:latin typeface="+mj-lt"/>
              </a:rPr>
              <a:t>TCP</a:t>
            </a:r>
            <a:r>
              <a:rPr lang="en-US" altLang="en-US" dirty="0"/>
              <a:t>)</a:t>
            </a:r>
          </a:p>
          <a:p>
            <a:pPr lvl="1"/>
            <a:r>
              <a:rPr lang="en-US" altLang="en-US" b="1" dirty="0">
                <a:solidFill>
                  <a:srgbClr val="006699"/>
                </a:solidFill>
                <a:latin typeface="+mj-lt"/>
              </a:rPr>
              <a:t>Connectionless</a:t>
            </a:r>
            <a:r>
              <a:rPr lang="en-US" altLang="en-US" dirty="0"/>
              <a:t> (</a:t>
            </a:r>
            <a:r>
              <a:rPr lang="en-US" altLang="en-US" b="1" dirty="0">
                <a:solidFill>
                  <a:srgbClr val="006699"/>
                </a:solidFill>
                <a:latin typeface="+mj-lt"/>
              </a:rPr>
              <a:t>UDP</a:t>
            </a:r>
            <a:r>
              <a:rPr lang="en-US" altLang="en-US" dirty="0"/>
              <a:t>)</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server in Java:</a:t>
            </a:r>
          </a:p>
          <a:p>
            <a:pPr lvl="1"/>
            <a:endParaRPr lang="en-US" altLang="en-US" dirty="0"/>
          </a:p>
          <a:p>
            <a:endParaRPr lang="en-US" altLang="en-US" dirty="0"/>
          </a:p>
        </p:txBody>
      </p:sp>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1233488"/>
            <a:ext cx="47402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275013" y="1123950"/>
            <a:ext cx="285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620838"/>
            <a:ext cx="495458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901700" y="1138238"/>
            <a:ext cx="7654925" cy="4867275"/>
          </a:xfrm>
        </p:spPr>
        <p:txBody>
          <a:bodyPr/>
          <a:lstStyle/>
          <a:p>
            <a:r>
              <a:rPr lang="en-US" altLang="en-US" dirty="0"/>
              <a:t>Remote procedure call (RPC) abstracts procedure calls between processes on networked systems</a:t>
            </a:r>
          </a:p>
          <a:p>
            <a:pPr lvl="1"/>
            <a:r>
              <a:rPr lang="en-US" altLang="en-US" dirty="0"/>
              <a:t>Again uses ports for service differentiation</a:t>
            </a:r>
          </a:p>
          <a:p>
            <a:r>
              <a:rPr lang="en-US" altLang="en-US" b="1" dirty="0">
                <a:solidFill>
                  <a:srgbClr val="006699"/>
                </a:solidFill>
                <a:latin typeface="+mj-lt"/>
              </a:rPr>
              <a:t>Stubs</a:t>
            </a:r>
            <a:r>
              <a:rPr lang="en-US" altLang="en-US" dirty="0"/>
              <a:t> – client-side proxy for the actual procedure on the server</a:t>
            </a:r>
          </a:p>
          <a:p>
            <a:r>
              <a:rPr lang="en-US" altLang="en-US" dirty="0"/>
              <a:t>The client-side stub locates the server and </a:t>
            </a:r>
            <a:r>
              <a:rPr lang="en-US" altLang="en-US" b="1" dirty="0">
                <a:solidFill>
                  <a:srgbClr val="006699"/>
                </a:solidFill>
                <a:latin typeface="+mj-lt"/>
              </a:rPr>
              <a:t>marshalls</a:t>
            </a:r>
            <a:r>
              <a:rPr lang="en-US" altLang="en-US" dirty="0"/>
              <a:t> the parameters</a:t>
            </a:r>
          </a:p>
          <a:p>
            <a:r>
              <a:rPr lang="en-US" altLang="en-US" dirty="0"/>
              <a:t>The server-side stub receives this message, unpacks the marshalled parameters, and performs the procedure on the server</a:t>
            </a:r>
          </a:p>
          <a:p>
            <a:r>
              <a:rPr lang="en-US" altLang="en-US" dirty="0"/>
              <a:t>On Windows, stub code compile from specification written in </a:t>
            </a:r>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930275" y="969963"/>
            <a:ext cx="7672388" cy="4675187"/>
          </a:xfrm>
        </p:spPr>
        <p:txBody>
          <a:bodyPr/>
          <a:lstStyle/>
          <a:p>
            <a:pPr>
              <a:buFont typeface="Monotype Sorts" pitchFamily="-84" charset="2"/>
              <a:buNone/>
            </a:pPr>
            <a:endParaRPr lang="en-US" altLang="en-US" sz="1600" dirty="0"/>
          </a:p>
          <a:p>
            <a:r>
              <a:rPr lang="en-US" altLang="en-US" dirty="0"/>
              <a:t>Data representation handled via </a:t>
            </a:r>
            <a:r>
              <a:rPr lang="en-US" altLang="en-US" b="1" dirty="0">
                <a:solidFill>
                  <a:srgbClr val="006699"/>
                </a:solidFill>
                <a:latin typeface="+mj-lt"/>
              </a:rPr>
              <a:t>External Data Representation</a:t>
            </a:r>
            <a:r>
              <a:rPr lang="en-US" altLang="en-US" b="1" dirty="0">
                <a:solidFill>
                  <a:srgbClr val="0000FF"/>
                </a:solidFill>
              </a:rPr>
              <a:t> </a:t>
            </a:r>
            <a:r>
              <a:rPr lang="en-US" altLang="en-US" dirty="0"/>
              <a:t>(</a:t>
            </a:r>
            <a:r>
              <a:rPr lang="en-US" altLang="en-US" b="1" dirty="0">
                <a:solidFill>
                  <a:srgbClr val="006699"/>
                </a:solidFill>
                <a:latin typeface="+mj-lt"/>
              </a:rPr>
              <a:t>XDL</a:t>
            </a:r>
            <a:r>
              <a:rPr lang="en-US" altLang="en-US" dirty="0"/>
              <a:t>) format to account for different architectures</a:t>
            </a:r>
          </a:p>
          <a:p>
            <a:pPr lvl="1"/>
            <a:r>
              <a:rPr lang="en-US" altLang="en-US" b="1" dirty="0">
                <a:solidFill>
                  <a:srgbClr val="006699"/>
                </a:solidFill>
                <a:latin typeface="+mj-lt"/>
              </a:rPr>
              <a:t>Big-endian</a:t>
            </a:r>
            <a:r>
              <a:rPr lang="en-US" altLang="en-US" b="1" dirty="0">
                <a:solidFill>
                  <a:srgbClr val="0000FF"/>
                </a:solidFill>
              </a:rPr>
              <a:t> </a:t>
            </a:r>
            <a:r>
              <a:rPr lang="en-US" altLang="en-US" dirty="0"/>
              <a:t>and </a:t>
            </a:r>
            <a:r>
              <a:rPr lang="en-US" altLang="en-US" b="1" dirty="0">
                <a:solidFill>
                  <a:srgbClr val="006699"/>
                </a:solidFill>
                <a:latin typeface="+mj-lt"/>
              </a:rPr>
              <a:t>little-endian</a:t>
            </a:r>
          </a:p>
          <a:p>
            <a:r>
              <a:rPr lang="en-US" altLang="en-US" dirty="0"/>
              <a:t>Remote communication has more failure scenarios than local</a:t>
            </a:r>
          </a:p>
          <a:p>
            <a:pPr lvl="1"/>
            <a:r>
              <a:rPr lang="en-US" altLang="en-US" dirty="0"/>
              <a:t>Messages can be delivered </a:t>
            </a:r>
            <a:r>
              <a:rPr lang="en-US" altLang="en-US" b="1" i="1" dirty="0"/>
              <a:t>exactly once </a:t>
            </a:r>
            <a:r>
              <a:rPr lang="en-US" altLang="en-US" dirty="0"/>
              <a:t>rather than </a:t>
            </a:r>
            <a:r>
              <a:rPr lang="en-US" altLang="en-US" b="1" i="1" dirty="0"/>
              <a:t>at most once</a:t>
            </a:r>
          </a:p>
          <a:p>
            <a:r>
              <a:rPr lang="en-US" altLang="en-US" dirty="0"/>
              <a:t>OS typically provides a rendezvous (or </a:t>
            </a:r>
            <a:r>
              <a:rPr lang="en-US" altLang="en-US" b="1" dirty="0">
                <a:solidFill>
                  <a:srgbClr val="006699"/>
                </a:solidFill>
                <a:latin typeface="+mj-lt"/>
              </a:rPr>
              <a:t>matchmaker</a:t>
            </a:r>
            <a:r>
              <a:rPr lang="en-US" altLang="en-US" dirty="0"/>
              <a:t>) service to connect client and server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r>
              <a:rPr lang="en-US" altLang="en-US" dirty="0"/>
              <a:t>Memory Layout of a C Program</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701800"/>
            <a:ext cx="722788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457200" y="230188"/>
            <a:ext cx="8229600" cy="576262"/>
          </a:xfrm>
        </p:spPr>
        <p:txBody>
          <a:bodyPr/>
          <a:lstStyle/>
          <a:p>
            <a:pPr eaLnBrk="1" hangingPunct="1"/>
            <a:r>
              <a:rPr lang="en-US" altLang="en-US"/>
              <a:t>Execution of 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09638"/>
            <a:ext cx="44196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en-US" altLang="en-US"/>
              <a:t>Process State</a:t>
            </a: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3254375"/>
          </a:xfrm>
        </p:spPr>
        <p:txBody>
          <a:bodyPr/>
          <a:lstStyle/>
          <a:p>
            <a:r>
              <a:rPr lang="en-US" altLang="en-US" dirty="0"/>
              <a:t>As a process executes, it changes </a:t>
            </a:r>
            <a:r>
              <a:rPr lang="en-US" altLang="en-US" b="1" dirty="0">
                <a:solidFill>
                  <a:srgbClr val="006699"/>
                </a:solidFill>
                <a:latin typeface="+mj-lt"/>
              </a:rPr>
              <a:t>state</a:t>
            </a:r>
          </a:p>
          <a:p>
            <a:pPr lvl="1"/>
            <a:r>
              <a:rPr lang="en-US" altLang="en-US" b="1" dirty="0"/>
              <a:t>New</a:t>
            </a:r>
            <a:r>
              <a:rPr lang="en-US" altLang="en-US" dirty="0"/>
              <a:t>:  The process is being created</a:t>
            </a:r>
          </a:p>
          <a:p>
            <a:pPr lvl="1"/>
            <a:r>
              <a:rPr lang="en-US" altLang="en-US" b="1" dirty="0"/>
              <a:t>Running</a:t>
            </a:r>
            <a:r>
              <a:rPr lang="en-US" altLang="en-US" dirty="0"/>
              <a:t>:  Instructions are being executed</a:t>
            </a:r>
          </a:p>
          <a:p>
            <a:pPr lvl="1"/>
            <a:r>
              <a:rPr lang="en-US" altLang="en-US" b="1" dirty="0"/>
              <a:t>Waiting</a:t>
            </a:r>
            <a:r>
              <a:rPr lang="en-US" altLang="en-US" dirty="0"/>
              <a:t>:  The process is waiting for some event to occur</a:t>
            </a:r>
          </a:p>
          <a:p>
            <a:pPr lvl="1"/>
            <a:r>
              <a:rPr lang="en-US" altLang="en-US" b="1" dirty="0"/>
              <a:t>Ready</a:t>
            </a:r>
            <a:r>
              <a:rPr lang="en-US" altLang="en-US" dirty="0"/>
              <a:t>:  The process is waiting to be assigned to a processor</a:t>
            </a:r>
          </a:p>
          <a:p>
            <a:pPr lvl="1"/>
            <a:r>
              <a:rPr lang="en-US" altLang="en-US" b="1" dirty="0"/>
              <a:t>Terminated</a:t>
            </a:r>
            <a:r>
              <a:rPr lang="en-US" altLang="en-US" dirty="0"/>
              <a:t>:  The process has finished execution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en-US" altLang="en-US"/>
              <a:t>Diagram of Process State</a:t>
            </a:r>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16779</TotalTime>
  <Words>3903</Words>
  <Application>Microsoft Office PowerPoint</Application>
  <PresentationFormat>如螢幕大小 (4:3)</PresentationFormat>
  <Paragraphs>451</Paragraphs>
  <Slides>71</Slides>
  <Notes>64</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71</vt:i4>
      </vt:variant>
    </vt:vector>
  </HeadingPairs>
  <TitlesOfParts>
    <vt:vector size="83" baseType="lpstr">
      <vt:lpstr>Courier</vt:lpstr>
      <vt:lpstr>Monaco</vt:lpstr>
      <vt:lpstr>Monotype Sorts</vt:lpstr>
      <vt:lpstr>Söhne</vt:lpstr>
      <vt:lpstr>Arial</vt:lpstr>
      <vt:lpstr>Courier New</vt:lpstr>
      <vt:lpstr>Helvetica</vt:lpstr>
      <vt:lpstr>Times New Roman</vt:lpstr>
      <vt:lpstr>Verdana</vt:lpstr>
      <vt:lpstr>Webdings</vt:lpstr>
      <vt:lpstr>Wingdings</vt:lpstr>
      <vt:lpstr>os-8</vt:lpstr>
      <vt:lpstr>Chapter 3:  Processes</vt:lpstr>
      <vt:lpstr>Outline</vt:lpstr>
      <vt:lpstr>Objectives</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A Tree of Processes in Linux</vt:lpstr>
      <vt:lpstr>C Program Forking Separate Process</vt:lpstr>
      <vt:lpstr>Creating a Separate Process via Windows API</vt:lpstr>
      <vt:lpstr>Process Termination</vt:lpstr>
      <vt:lpstr>Process Termination</vt:lpstr>
      <vt:lpstr>Android Process Importance Hierarchy</vt:lpstr>
      <vt:lpstr>Multiprocess Architecture – Chrome Browser</vt:lpstr>
      <vt:lpstr>Interprocess Communication</vt:lpstr>
      <vt:lpstr>Communications Models </vt:lpstr>
      <vt:lpstr>Producer-Consumer Problem</vt:lpstr>
      <vt:lpstr>IPC – Shared Memory</vt:lpstr>
      <vt:lpstr>Bounded-Buffer – Shared-Memory Solution</vt:lpstr>
      <vt:lpstr>Producer Process – Shared Memory</vt:lpstr>
      <vt:lpstr>Consumer Process – Shared Memory</vt:lpstr>
      <vt:lpstr>What about Filling all the Buffers?</vt:lpstr>
      <vt:lpstr>Producer </vt:lpstr>
      <vt:lpstr>Consumer</vt:lpstr>
      <vt:lpstr>Race Condition</vt:lpstr>
      <vt:lpstr>Race Condition (Cont.)</vt:lpstr>
      <vt:lpstr>IPC – Message Passing</vt:lpstr>
      <vt:lpstr>Message Passing (Cont.)</vt:lpstr>
      <vt:lpstr>Implementation of Communication Link</vt:lpstr>
      <vt:lpstr>Direct Communication</vt:lpstr>
      <vt:lpstr>Indirect Communication</vt:lpstr>
      <vt:lpstr>Indirect Communication (Cont.)</vt:lpstr>
      <vt:lpstr>Indirect Communication (Cont.)</vt:lpstr>
      <vt:lpstr>Synchronization</vt:lpstr>
      <vt:lpstr>Producer-Consumer: Message Passing</vt:lpstr>
      <vt:lpstr>Buffering</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Examples of IPC Systems – Windows</vt:lpstr>
      <vt:lpstr>Local Procedure Calls in Windows</vt:lpstr>
      <vt:lpstr>Pipes</vt:lpstr>
      <vt:lpstr>Ordinary Pipes</vt:lpstr>
      <vt:lpstr>Named Pipes</vt:lpstr>
      <vt:lpstr>Communications in Client-Server Systems</vt:lpstr>
      <vt:lpstr>Sockets</vt:lpstr>
      <vt:lpstr>Socket Communication</vt:lpstr>
      <vt:lpstr>Sockets in Java</vt:lpstr>
      <vt:lpstr>Sockets in Java</vt:lpstr>
      <vt:lpstr>Remote Procedure Calls</vt:lpstr>
      <vt:lpstr>Remote Procedure Calls (Cont.)</vt:lpstr>
      <vt:lpstr>Execution of RPC</vt:lpstr>
      <vt:lpstr>End of Chapter 3</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崇安 李</cp:lastModifiedBy>
  <cp:revision>346</cp:revision>
  <cp:lastPrinted>2013-10-02T18:16:40Z</cp:lastPrinted>
  <dcterms:created xsi:type="dcterms:W3CDTF">2011-01-13T23:43:38Z</dcterms:created>
  <dcterms:modified xsi:type="dcterms:W3CDTF">2024-03-31T07:27:41Z</dcterms:modified>
</cp:coreProperties>
</file>